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 id="2147483668" r:id="rId2"/>
  </p:sldMasterIdLst>
  <p:notesMasterIdLst>
    <p:notesMasterId r:id="rId13"/>
  </p:notesMasterIdLst>
  <p:sldIdLst>
    <p:sldId id="286" r:id="rId3"/>
    <p:sldId id="287" r:id="rId4"/>
    <p:sldId id="290" r:id="rId5"/>
    <p:sldId id="293" r:id="rId6"/>
    <p:sldId id="288" r:id="rId7"/>
    <p:sldId id="291" r:id="rId8"/>
    <p:sldId id="292" r:id="rId9"/>
    <p:sldId id="295" r:id="rId10"/>
    <p:sldId id="289" r:id="rId11"/>
    <p:sldId id="296" r:id="rId12"/>
  </p:sldIdLst>
  <p:sldSz cx="9144000" cy="6858000" type="screen4x3"/>
  <p:notesSz cx="7019925" cy="9305925"/>
  <p:embeddedFontLst>
    <p:embeddedFont>
      <p:font typeface="Garamond" panose="02020404030301010803" pitchFamily="18" charset="0"/>
      <p:regular r:id="rId14"/>
      <p:bold r:id="rId15"/>
      <p:italic r:id="rId16"/>
    </p:embeddedFont>
    <p:embeddedFont>
      <p:font typeface="Gill Sans MT" panose="020B0502020104020203" pitchFamily="3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521415D9-36F7-43E2-AB2F-B90AF26B5E84}">
      <p14:sectionLst xmlns:p14="http://schemas.microsoft.com/office/powerpoint/2010/main">
        <p14:section name="Untitled Section" id="{97E9501F-EB46-4F72-9DD5-11B157076977}">
          <p14:sldIdLst>
            <p14:sldId id="286"/>
            <p14:sldId id="287"/>
            <p14:sldId id="290"/>
            <p14:sldId id="293"/>
            <p14:sldId id="288"/>
            <p14:sldId id="291"/>
            <p14:sldId id="292"/>
            <p14:sldId id="295"/>
            <p14:sldId id="289"/>
            <p14:sldId id="29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eley, Robin" initials="KR" lastIdx="7" clrIdx="0">
    <p:extLst>
      <p:ext uri="{19B8F6BF-5375-455C-9EA6-DF929625EA0E}">
        <p15:presenceInfo xmlns:p15="http://schemas.microsoft.com/office/powerpoint/2012/main" userId="S-1-5-21-1559300689-131104032-281947949-245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B426"/>
    <a:srgbClr val="004730"/>
    <a:srgbClr val="9FBB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7189" autoAdjust="0"/>
  </p:normalViewPr>
  <p:slideViewPr>
    <p:cSldViewPr>
      <p:cViewPr varScale="1">
        <p:scale>
          <a:sx n="105" d="100"/>
          <a:sy n="105" d="100"/>
        </p:scale>
        <p:origin x="1668" y="102"/>
      </p:cViewPr>
      <p:guideLst>
        <p:guide orient="horz" pos="2160"/>
        <p:guide pos="2880"/>
      </p:guideLst>
    </p:cSldViewPr>
  </p:slideViewPr>
  <p:outlineViewPr>
    <p:cViewPr>
      <p:scale>
        <a:sx n="33" d="100"/>
        <a:sy n="33" d="100"/>
      </p:scale>
      <p:origin x="0" y="175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3800F9-5433-4960-BCA9-BB8217E81E04}" type="doc">
      <dgm:prSet loTypeId="urn:microsoft.com/office/officeart/2005/8/layout/vList5" loCatId="list" qsTypeId="urn:microsoft.com/office/officeart/2005/8/quickstyle/simple2" qsCatId="simple" csTypeId="urn:microsoft.com/office/officeart/2005/8/colors/accent2_3" csCatId="accent2" phldr="1"/>
      <dgm:spPr/>
      <dgm:t>
        <a:bodyPr/>
        <a:lstStyle/>
        <a:p>
          <a:endParaRPr lang="en-US"/>
        </a:p>
      </dgm:t>
    </dgm:pt>
    <dgm:pt modelId="{8184AB2D-6C15-410D-B58F-E2ABCF68EB7B}">
      <dgm:prSet phldrT="[Text]" custT="1"/>
      <dgm:spPr/>
      <dgm:t>
        <a:bodyPr/>
        <a:lstStyle/>
        <a:p>
          <a:r>
            <a:rPr lang="en-US" altLang="en-US" sz="2000" b="1" dirty="0">
              <a:latin typeface="Calibri" panose="020F0502020204030204" pitchFamily="34" charset="0"/>
            </a:rPr>
            <a:t>Gain broad-based support from all stakeholders</a:t>
          </a:r>
          <a:endParaRPr lang="en-US" sz="2000" b="1" dirty="0">
            <a:latin typeface="Calibri" panose="020F0502020204030204" pitchFamily="34" charset="0"/>
          </a:endParaRPr>
        </a:p>
      </dgm:t>
    </dgm:pt>
    <dgm:pt modelId="{FEBAC85C-7B79-4EC9-AB20-167C364A9F58}" type="parTrans" cxnId="{1B5703C3-0201-4311-BE8D-9FBB6CCFF2A8}">
      <dgm:prSet/>
      <dgm:spPr/>
      <dgm:t>
        <a:bodyPr/>
        <a:lstStyle/>
        <a:p>
          <a:endParaRPr lang="en-US" sz="2000"/>
        </a:p>
      </dgm:t>
    </dgm:pt>
    <dgm:pt modelId="{EE746AA4-66ED-40BC-B521-CC0C1A59F149}" type="sibTrans" cxnId="{1B5703C3-0201-4311-BE8D-9FBB6CCFF2A8}">
      <dgm:prSet/>
      <dgm:spPr/>
      <dgm:t>
        <a:bodyPr/>
        <a:lstStyle/>
        <a:p>
          <a:endParaRPr lang="en-US" sz="2000"/>
        </a:p>
      </dgm:t>
    </dgm:pt>
    <dgm:pt modelId="{2197CC34-0ECD-4203-9AE8-D56274727219}">
      <dgm:prSet phldrT="[Text]" custT="1"/>
      <dgm:spPr/>
      <dgm:t>
        <a:bodyPr/>
        <a:lstStyle/>
        <a:p>
          <a:r>
            <a:rPr lang="en-US" altLang="en-US" sz="1600" dirty="0">
              <a:latin typeface="Calibri" panose="020F0502020204030204" pitchFamily="34" charset="0"/>
            </a:rPr>
            <a:t>National (medicines regulatory authority or pharmacy council) and local authorities, professional associations</a:t>
          </a:r>
          <a:endParaRPr lang="en-US" sz="1600" dirty="0">
            <a:latin typeface="Calibri" panose="020F0502020204030204" pitchFamily="34" charset="0"/>
          </a:endParaRPr>
        </a:p>
      </dgm:t>
    </dgm:pt>
    <dgm:pt modelId="{5C67E18A-7568-4EB7-AD66-D97609C1F04A}" type="parTrans" cxnId="{D87E5EFE-C1B8-45C1-941C-2F48CC2C6EE6}">
      <dgm:prSet/>
      <dgm:spPr/>
      <dgm:t>
        <a:bodyPr/>
        <a:lstStyle/>
        <a:p>
          <a:endParaRPr lang="en-US" sz="2000"/>
        </a:p>
      </dgm:t>
    </dgm:pt>
    <dgm:pt modelId="{7ED577C1-65D5-4683-9926-472F89FD775E}" type="sibTrans" cxnId="{D87E5EFE-C1B8-45C1-941C-2F48CC2C6EE6}">
      <dgm:prSet/>
      <dgm:spPr/>
      <dgm:t>
        <a:bodyPr/>
        <a:lstStyle/>
        <a:p>
          <a:endParaRPr lang="en-US" sz="2000"/>
        </a:p>
      </dgm:t>
    </dgm:pt>
    <dgm:pt modelId="{0D4812C8-B229-4E32-B093-D16AD3DC0832}">
      <dgm:prSet phldrT="[Text]" custT="1"/>
      <dgm:spPr/>
      <dgm:t>
        <a:bodyPr/>
        <a:lstStyle/>
        <a:p>
          <a:r>
            <a:rPr lang="en-US" altLang="en-US" sz="2000" b="1" dirty="0">
              <a:latin typeface="Calibri" panose="020F0502020204030204" pitchFamily="34" charset="0"/>
            </a:rPr>
            <a:t>Develop requirements and build stewardship and governance capacity</a:t>
          </a:r>
          <a:endParaRPr lang="en-US" sz="2000" b="1" dirty="0">
            <a:latin typeface="Calibri" panose="020F0502020204030204" pitchFamily="34" charset="0"/>
          </a:endParaRPr>
        </a:p>
      </dgm:t>
    </dgm:pt>
    <dgm:pt modelId="{44909192-E4F3-40B7-A525-940D4738C642}" type="parTrans" cxnId="{C02F7089-DC81-4566-803B-95009B54D21D}">
      <dgm:prSet/>
      <dgm:spPr/>
      <dgm:t>
        <a:bodyPr/>
        <a:lstStyle/>
        <a:p>
          <a:endParaRPr lang="en-US" sz="2000"/>
        </a:p>
      </dgm:t>
    </dgm:pt>
    <dgm:pt modelId="{766C4310-72B7-4E22-8B07-7D4177E37C34}" type="sibTrans" cxnId="{C02F7089-DC81-4566-803B-95009B54D21D}">
      <dgm:prSet/>
      <dgm:spPr/>
      <dgm:t>
        <a:bodyPr/>
        <a:lstStyle/>
        <a:p>
          <a:endParaRPr lang="en-US" sz="2000"/>
        </a:p>
      </dgm:t>
    </dgm:pt>
    <dgm:pt modelId="{FC0D5586-5C93-4DD2-85A5-C795528BB538}">
      <dgm:prSet phldrT="[Text]" custT="1"/>
      <dgm:spPr/>
      <dgm:t>
        <a:bodyPr/>
        <a:lstStyle/>
        <a:p>
          <a:r>
            <a:rPr lang="en-US" altLang="en-US" sz="1600" dirty="0">
              <a:latin typeface="Calibri" panose="020F0502020204030204" pitchFamily="34" charset="0"/>
            </a:rPr>
            <a:t>Work with regulatory authority on accreditation standards</a:t>
          </a:r>
          <a:endParaRPr lang="en-US" sz="1600" dirty="0">
            <a:latin typeface="Calibri" panose="020F0502020204030204" pitchFamily="34" charset="0"/>
          </a:endParaRPr>
        </a:p>
      </dgm:t>
    </dgm:pt>
    <dgm:pt modelId="{197A9ADF-7A3B-45DD-A355-0BC7632732D5}" type="parTrans" cxnId="{39AC0130-7E0B-4DAB-96F9-F51D000C8973}">
      <dgm:prSet/>
      <dgm:spPr/>
      <dgm:t>
        <a:bodyPr/>
        <a:lstStyle/>
        <a:p>
          <a:endParaRPr lang="en-US" sz="2000"/>
        </a:p>
      </dgm:t>
    </dgm:pt>
    <dgm:pt modelId="{6A3D6C4E-7B65-40E3-B629-6705052D0280}" type="sibTrans" cxnId="{39AC0130-7E0B-4DAB-96F9-F51D000C8973}">
      <dgm:prSet/>
      <dgm:spPr/>
      <dgm:t>
        <a:bodyPr/>
        <a:lstStyle/>
        <a:p>
          <a:endParaRPr lang="en-US" sz="2000"/>
        </a:p>
      </dgm:t>
    </dgm:pt>
    <dgm:pt modelId="{8B974FC1-DB78-4A7A-A963-394DE8F1A9D3}">
      <dgm:prSet phldrT="[Text]" custT="1"/>
      <dgm:spPr/>
      <dgm:t>
        <a:bodyPr/>
        <a:lstStyle/>
        <a:p>
          <a:r>
            <a:rPr lang="en-US" altLang="en-US" sz="2000" b="1" dirty="0">
              <a:latin typeface="Calibri" panose="020F0502020204030204" pitchFamily="34" charset="0"/>
            </a:rPr>
            <a:t>Build private sector capacity</a:t>
          </a:r>
          <a:endParaRPr lang="en-US" sz="2000" b="1" dirty="0">
            <a:latin typeface="Calibri" panose="020F0502020204030204" pitchFamily="34" charset="0"/>
          </a:endParaRPr>
        </a:p>
      </dgm:t>
    </dgm:pt>
    <dgm:pt modelId="{201E159F-589E-4B12-8052-8ACA7EDD9A1A}" type="parTrans" cxnId="{0FFFA438-2117-4042-B341-BA7C356D4AA0}">
      <dgm:prSet/>
      <dgm:spPr/>
      <dgm:t>
        <a:bodyPr/>
        <a:lstStyle/>
        <a:p>
          <a:endParaRPr lang="en-US" sz="2000"/>
        </a:p>
      </dgm:t>
    </dgm:pt>
    <dgm:pt modelId="{67847CDD-FE72-4639-8119-0361D4AE7441}" type="sibTrans" cxnId="{0FFFA438-2117-4042-B341-BA7C356D4AA0}">
      <dgm:prSet/>
      <dgm:spPr/>
      <dgm:t>
        <a:bodyPr/>
        <a:lstStyle/>
        <a:p>
          <a:endParaRPr lang="en-US" sz="2000"/>
        </a:p>
      </dgm:t>
    </dgm:pt>
    <dgm:pt modelId="{2BCE39A7-ADB4-4B05-B549-F8721F83E498}">
      <dgm:prSet phldrT="[Text]" custT="1"/>
      <dgm:spPr/>
      <dgm:t>
        <a:bodyPr/>
        <a:lstStyle/>
        <a:p>
          <a:r>
            <a:rPr lang="en-US" altLang="en-US" sz="2000" b="1" dirty="0">
              <a:latin typeface="Calibri" panose="020F0502020204030204" pitchFamily="34" charset="0"/>
            </a:rPr>
            <a:t>Provide incentives</a:t>
          </a:r>
          <a:endParaRPr lang="en-US" sz="2000" b="1" dirty="0">
            <a:latin typeface="Calibri" panose="020F0502020204030204" pitchFamily="34" charset="0"/>
          </a:endParaRPr>
        </a:p>
      </dgm:t>
    </dgm:pt>
    <dgm:pt modelId="{3A67A91C-482B-4A23-8490-45331359A703}" type="parTrans" cxnId="{342F6AC3-BE9B-44E9-9881-D791284411C5}">
      <dgm:prSet/>
      <dgm:spPr/>
      <dgm:t>
        <a:bodyPr/>
        <a:lstStyle/>
        <a:p>
          <a:endParaRPr lang="en-US" sz="2000"/>
        </a:p>
      </dgm:t>
    </dgm:pt>
    <dgm:pt modelId="{76388127-47A5-4CF5-852A-48338FF1F406}" type="sibTrans" cxnId="{342F6AC3-BE9B-44E9-9881-D791284411C5}">
      <dgm:prSet/>
      <dgm:spPr/>
      <dgm:t>
        <a:bodyPr/>
        <a:lstStyle/>
        <a:p>
          <a:endParaRPr lang="en-US" sz="2000"/>
        </a:p>
      </dgm:t>
    </dgm:pt>
    <dgm:pt modelId="{06D72DEC-B76F-4487-AE0A-1D61D5A21BF2}">
      <dgm:prSet custT="1"/>
      <dgm:spPr/>
      <dgm:t>
        <a:bodyPr/>
        <a:lstStyle/>
        <a:p>
          <a:r>
            <a:rPr lang="en-US" altLang="en-US" sz="1600" dirty="0">
              <a:latin typeface="Calibri" panose="020F0502020204030204" pitchFamily="34" charset="0"/>
            </a:rPr>
            <a:t>Participatory approach to project design and implementation</a:t>
          </a:r>
        </a:p>
      </dgm:t>
    </dgm:pt>
    <dgm:pt modelId="{F0C09B9F-C9D2-49D6-AA08-F7ACAC113B17}" type="parTrans" cxnId="{67682C41-17E0-4145-89F9-105975EA8D16}">
      <dgm:prSet/>
      <dgm:spPr/>
      <dgm:t>
        <a:bodyPr/>
        <a:lstStyle/>
        <a:p>
          <a:endParaRPr lang="en-US" sz="2000"/>
        </a:p>
      </dgm:t>
    </dgm:pt>
    <dgm:pt modelId="{C31213A5-E007-4B85-9DFE-5A5DD84618E1}" type="sibTrans" cxnId="{67682C41-17E0-4145-89F9-105975EA8D16}">
      <dgm:prSet/>
      <dgm:spPr/>
      <dgm:t>
        <a:bodyPr/>
        <a:lstStyle/>
        <a:p>
          <a:endParaRPr lang="en-US" sz="2000"/>
        </a:p>
      </dgm:t>
    </dgm:pt>
    <dgm:pt modelId="{68CE82FD-0CCE-4C20-920A-525AE027E617}">
      <dgm:prSet custT="1"/>
      <dgm:spPr/>
      <dgm:t>
        <a:bodyPr/>
        <a:lstStyle/>
        <a:p>
          <a:r>
            <a:rPr lang="en-US" altLang="en-US" sz="1600" dirty="0">
              <a:latin typeface="Calibri" panose="020F0502020204030204" pitchFamily="34" charset="0"/>
            </a:rPr>
            <a:t>Decentralized inspection strategy; central oversight</a:t>
          </a:r>
        </a:p>
      </dgm:t>
    </dgm:pt>
    <dgm:pt modelId="{0BC2CF50-4755-4FEC-B961-DDABE599057C}" type="parTrans" cxnId="{F3EB3002-878B-40DD-82FE-CD730657E0BA}">
      <dgm:prSet/>
      <dgm:spPr/>
      <dgm:t>
        <a:bodyPr/>
        <a:lstStyle/>
        <a:p>
          <a:endParaRPr lang="en-US" sz="2000"/>
        </a:p>
      </dgm:t>
    </dgm:pt>
    <dgm:pt modelId="{7E2F07DD-6951-4A22-B679-47B6B19FA2B3}" type="sibTrans" cxnId="{F3EB3002-878B-40DD-82FE-CD730657E0BA}">
      <dgm:prSet/>
      <dgm:spPr/>
      <dgm:t>
        <a:bodyPr/>
        <a:lstStyle/>
        <a:p>
          <a:endParaRPr lang="en-US" sz="2000"/>
        </a:p>
      </dgm:t>
    </dgm:pt>
    <dgm:pt modelId="{41E7B462-FB20-4E58-BE9B-3A6682023723}">
      <dgm:prSet phldrT="[Text]" custT="1"/>
      <dgm:spPr/>
      <dgm:t>
        <a:bodyPr/>
        <a:lstStyle/>
        <a:p>
          <a:r>
            <a:rPr lang="en-US" altLang="en-US" sz="1600" dirty="0">
              <a:latin typeface="Calibri" panose="020F0502020204030204" pitchFamily="34" charset="0"/>
            </a:rPr>
            <a:t>Business skills of owners</a:t>
          </a:r>
          <a:endParaRPr lang="en-US" sz="1600" dirty="0">
            <a:latin typeface="Calibri" panose="020F0502020204030204" pitchFamily="34" charset="0"/>
          </a:endParaRPr>
        </a:p>
      </dgm:t>
    </dgm:pt>
    <dgm:pt modelId="{5D23BCD2-BFCA-4A57-B60A-E817500A22A0}" type="parTrans" cxnId="{004457A9-A60C-49CF-A9C2-DC608DDBFDAC}">
      <dgm:prSet/>
      <dgm:spPr/>
      <dgm:t>
        <a:bodyPr/>
        <a:lstStyle/>
        <a:p>
          <a:endParaRPr lang="en-US" sz="2000"/>
        </a:p>
      </dgm:t>
    </dgm:pt>
    <dgm:pt modelId="{8F3D3BEB-6312-40BF-89A3-6A8A67F05778}" type="sibTrans" cxnId="{004457A9-A60C-49CF-A9C2-DC608DDBFDAC}">
      <dgm:prSet/>
      <dgm:spPr/>
      <dgm:t>
        <a:bodyPr/>
        <a:lstStyle/>
        <a:p>
          <a:endParaRPr lang="en-US" sz="2000"/>
        </a:p>
      </dgm:t>
    </dgm:pt>
    <dgm:pt modelId="{0DAEFFF8-D4BD-4DA8-82BA-7DC7E7019393}">
      <dgm:prSet custT="1"/>
      <dgm:spPr/>
      <dgm:t>
        <a:bodyPr/>
        <a:lstStyle/>
        <a:p>
          <a:r>
            <a:rPr lang="en-US" altLang="en-US" sz="1600" dirty="0">
              <a:latin typeface="Calibri" panose="020F0502020204030204" pitchFamily="34" charset="0"/>
            </a:rPr>
            <a:t>Case management and communication skills of dispensers</a:t>
          </a:r>
        </a:p>
      </dgm:t>
    </dgm:pt>
    <dgm:pt modelId="{3C56DEDF-784F-4589-A4DF-3A3A7A5E7DAE}" type="parTrans" cxnId="{F22766EC-955B-498A-8E46-9038C7CD53F2}">
      <dgm:prSet/>
      <dgm:spPr/>
      <dgm:t>
        <a:bodyPr/>
        <a:lstStyle/>
        <a:p>
          <a:endParaRPr lang="en-US" sz="2000"/>
        </a:p>
      </dgm:t>
    </dgm:pt>
    <dgm:pt modelId="{67DE8527-8767-4477-BA8D-0F62B4892054}" type="sibTrans" cxnId="{F22766EC-955B-498A-8E46-9038C7CD53F2}">
      <dgm:prSet/>
      <dgm:spPr/>
      <dgm:t>
        <a:bodyPr/>
        <a:lstStyle/>
        <a:p>
          <a:endParaRPr lang="en-US" sz="2000"/>
        </a:p>
      </dgm:t>
    </dgm:pt>
    <dgm:pt modelId="{94EB8C1A-1A07-4E69-B3FD-67E81D973798}">
      <dgm:prSet phldrT="[Text]" custT="1"/>
      <dgm:spPr/>
      <dgm:t>
        <a:bodyPr/>
        <a:lstStyle/>
        <a:p>
          <a:r>
            <a:rPr lang="en-US" altLang="en-US" sz="1600" dirty="0">
              <a:latin typeface="Calibri" panose="020F0502020204030204" pitchFamily="34" charset="0"/>
            </a:rPr>
            <a:t>Ability to sell expanded range of medicines and other </a:t>
          </a:r>
          <a:r>
            <a:rPr lang="en-US" altLang="en-US" sz="1600">
              <a:latin typeface="Calibri" panose="020F0502020204030204" pitchFamily="34" charset="0"/>
            </a:rPr>
            <a:t>commodities </a:t>
          </a:r>
          <a:r>
            <a:rPr lang="en-US" altLang="en-US" sz="1600" smtClean="0">
              <a:latin typeface="Calibri" panose="020F0502020204030204" pitchFamily="34" charset="0"/>
            </a:rPr>
            <a:t>legally, including prescription medicines </a:t>
          </a:r>
          <a:endParaRPr lang="en-US" sz="1600" dirty="0">
            <a:latin typeface="Calibri" panose="020F0502020204030204" pitchFamily="34" charset="0"/>
          </a:endParaRPr>
        </a:p>
      </dgm:t>
    </dgm:pt>
    <dgm:pt modelId="{BBC6BA1F-5B9B-4F33-8DCA-57500689EEC5}" type="parTrans" cxnId="{EAC56FAF-DCFA-4044-8DA8-EBBE7EFB7EE9}">
      <dgm:prSet/>
      <dgm:spPr/>
      <dgm:t>
        <a:bodyPr/>
        <a:lstStyle/>
        <a:p>
          <a:endParaRPr lang="en-US" sz="2000"/>
        </a:p>
      </dgm:t>
    </dgm:pt>
    <dgm:pt modelId="{1793AF14-9497-493E-8F57-EBAEBF7CB411}" type="sibTrans" cxnId="{EAC56FAF-DCFA-4044-8DA8-EBBE7EFB7EE9}">
      <dgm:prSet/>
      <dgm:spPr/>
      <dgm:t>
        <a:bodyPr/>
        <a:lstStyle/>
        <a:p>
          <a:endParaRPr lang="en-US" sz="2000"/>
        </a:p>
      </dgm:t>
    </dgm:pt>
    <dgm:pt modelId="{8188DCB3-4F7F-4CE5-BCCC-8B6AFA6CFECC}">
      <dgm:prSet custT="1"/>
      <dgm:spPr/>
      <dgm:t>
        <a:bodyPr/>
        <a:lstStyle/>
        <a:p>
          <a:r>
            <a:rPr lang="en-US" altLang="en-US" sz="1600" dirty="0">
              <a:latin typeface="Calibri" panose="020F0502020204030204" pitchFamily="34" charset="0"/>
            </a:rPr>
            <a:t>Loans</a:t>
          </a:r>
        </a:p>
      </dgm:t>
    </dgm:pt>
    <dgm:pt modelId="{DA4086E3-4EEF-4410-B421-2F9B0B69F637}" type="parTrans" cxnId="{35A99ACE-24D0-444B-9B06-B87466825023}">
      <dgm:prSet/>
      <dgm:spPr/>
      <dgm:t>
        <a:bodyPr/>
        <a:lstStyle/>
        <a:p>
          <a:endParaRPr lang="en-US" sz="2000"/>
        </a:p>
      </dgm:t>
    </dgm:pt>
    <dgm:pt modelId="{9F0B3E0E-E51B-4170-8E81-1D79D6846F8C}" type="sibTrans" cxnId="{35A99ACE-24D0-444B-9B06-B87466825023}">
      <dgm:prSet/>
      <dgm:spPr/>
      <dgm:t>
        <a:bodyPr/>
        <a:lstStyle/>
        <a:p>
          <a:endParaRPr lang="en-US" sz="2000"/>
        </a:p>
      </dgm:t>
    </dgm:pt>
    <dgm:pt modelId="{9E827104-80BA-4190-990F-8EB5B7E305E7}">
      <dgm:prSet custT="1"/>
      <dgm:spPr/>
      <dgm:t>
        <a:bodyPr/>
        <a:lstStyle/>
        <a:p>
          <a:r>
            <a:rPr lang="en-US" altLang="en-US" sz="1600" dirty="0">
              <a:latin typeface="Calibri" panose="020F0502020204030204" pitchFamily="34" charset="0"/>
            </a:rPr>
            <a:t>Mobile technology applications (e.g., mobile money)</a:t>
          </a:r>
        </a:p>
      </dgm:t>
    </dgm:pt>
    <dgm:pt modelId="{14CFA962-3A3C-48EC-BD25-790DCAE2379E}" type="parTrans" cxnId="{123E64A5-53A5-4468-A54F-9613F152DEDF}">
      <dgm:prSet/>
      <dgm:spPr/>
      <dgm:t>
        <a:bodyPr/>
        <a:lstStyle/>
        <a:p>
          <a:endParaRPr lang="en-US" sz="2000"/>
        </a:p>
      </dgm:t>
    </dgm:pt>
    <dgm:pt modelId="{F95272CA-EB41-44B1-8A0A-9C2BB8F445C8}" type="sibTrans" cxnId="{123E64A5-53A5-4468-A54F-9613F152DEDF}">
      <dgm:prSet/>
      <dgm:spPr/>
      <dgm:t>
        <a:bodyPr/>
        <a:lstStyle/>
        <a:p>
          <a:endParaRPr lang="en-US" sz="2000"/>
        </a:p>
      </dgm:t>
    </dgm:pt>
    <dgm:pt modelId="{9712455A-A0A1-4BE4-B6CF-29F354457770}">
      <dgm:prSet custT="1"/>
      <dgm:spPr/>
      <dgm:t>
        <a:bodyPr/>
        <a:lstStyle/>
        <a:p>
          <a:r>
            <a:rPr lang="en-US" altLang="en-US" sz="1600" dirty="0">
              <a:latin typeface="Calibri" panose="020F0502020204030204" pitchFamily="34" charset="0"/>
            </a:rPr>
            <a:t>Products in stock, approved, and registered by the regulatory authority; local suppliers</a:t>
          </a:r>
        </a:p>
      </dgm:t>
    </dgm:pt>
    <dgm:pt modelId="{683C0BBD-DC5D-41E1-B628-F51E19D17118}" type="parTrans" cxnId="{FF0029DB-7807-462B-BCC7-EDEC32A33610}">
      <dgm:prSet/>
      <dgm:spPr/>
      <dgm:t>
        <a:bodyPr/>
        <a:lstStyle/>
        <a:p>
          <a:endParaRPr lang="en-US" sz="2000"/>
        </a:p>
      </dgm:t>
    </dgm:pt>
    <dgm:pt modelId="{7866A33A-552B-446B-AD8E-1095752D439B}" type="sibTrans" cxnId="{FF0029DB-7807-462B-BCC7-EDEC32A33610}">
      <dgm:prSet/>
      <dgm:spPr/>
      <dgm:t>
        <a:bodyPr/>
        <a:lstStyle/>
        <a:p>
          <a:endParaRPr lang="en-US" sz="2000"/>
        </a:p>
      </dgm:t>
    </dgm:pt>
    <dgm:pt modelId="{26D835AD-4FC2-45E2-977A-0C7116A08E9C}">
      <dgm:prSet custT="1"/>
      <dgm:spPr/>
      <dgm:t>
        <a:bodyPr/>
        <a:lstStyle/>
        <a:p>
          <a:r>
            <a:rPr lang="en-US" altLang="en-US" sz="1600" dirty="0">
              <a:latin typeface="Calibri" panose="020F0502020204030204" pitchFamily="34" charset="0"/>
            </a:rPr>
            <a:t>Mentoring and supervision</a:t>
          </a:r>
        </a:p>
      </dgm:t>
    </dgm:pt>
    <dgm:pt modelId="{CAF3D0A1-6E6B-401A-BBCE-44D7B9CE4E88}" type="parTrans" cxnId="{FF6CA2A4-CEB9-4026-90A4-BC4CDAF5579B}">
      <dgm:prSet/>
      <dgm:spPr/>
      <dgm:t>
        <a:bodyPr/>
        <a:lstStyle/>
        <a:p>
          <a:endParaRPr lang="en-US" sz="2000"/>
        </a:p>
      </dgm:t>
    </dgm:pt>
    <dgm:pt modelId="{62B9900D-2DB2-4C6B-A94C-B722B97D1F3D}" type="sibTrans" cxnId="{FF6CA2A4-CEB9-4026-90A4-BC4CDAF5579B}">
      <dgm:prSet/>
      <dgm:spPr/>
      <dgm:t>
        <a:bodyPr/>
        <a:lstStyle/>
        <a:p>
          <a:endParaRPr lang="en-US" sz="2000"/>
        </a:p>
      </dgm:t>
    </dgm:pt>
    <dgm:pt modelId="{E388ECE1-C5FD-48D9-B5B2-792CB9C6526B}">
      <dgm:prSet custT="1"/>
      <dgm:spPr/>
      <dgm:t>
        <a:bodyPr/>
        <a:lstStyle/>
        <a:p>
          <a:r>
            <a:rPr lang="en-US" altLang="en-US" sz="1600" dirty="0">
              <a:latin typeface="Calibri" panose="020F0502020204030204" pitchFamily="34" charset="0"/>
            </a:rPr>
            <a:t>Record keeping</a:t>
          </a:r>
        </a:p>
      </dgm:t>
    </dgm:pt>
    <dgm:pt modelId="{DB8B6D5B-E889-483F-8486-0856EE01D570}" type="parTrans" cxnId="{5DA9C36E-E2B6-40D4-8EC1-299EAB088E47}">
      <dgm:prSet/>
      <dgm:spPr/>
      <dgm:t>
        <a:bodyPr/>
        <a:lstStyle/>
        <a:p>
          <a:endParaRPr lang="en-US" sz="2000"/>
        </a:p>
      </dgm:t>
    </dgm:pt>
    <dgm:pt modelId="{60A62DF1-2089-44C7-941F-3983930BA37D}" type="sibTrans" cxnId="{5DA9C36E-E2B6-40D4-8EC1-299EAB088E47}">
      <dgm:prSet/>
      <dgm:spPr/>
      <dgm:t>
        <a:bodyPr/>
        <a:lstStyle/>
        <a:p>
          <a:endParaRPr lang="en-US" sz="2000"/>
        </a:p>
      </dgm:t>
    </dgm:pt>
    <dgm:pt modelId="{D2E1BF8C-4AF2-45C5-9296-613DAFFEC814}">
      <dgm:prSet custT="1"/>
      <dgm:spPr/>
      <dgm:t>
        <a:bodyPr/>
        <a:lstStyle/>
        <a:p>
          <a:r>
            <a:rPr lang="en-US" altLang="en-US" sz="1600" i="0" dirty="0">
              <a:latin typeface="Calibri" panose="020F0502020204030204" pitchFamily="34" charset="0"/>
            </a:rPr>
            <a:t>Holistic approach not driven by one product or condition</a:t>
          </a:r>
        </a:p>
      </dgm:t>
    </dgm:pt>
    <dgm:pt modelId="{56139F00-9942-4757-AEEC-CB1ECA2047BB}" type="parTrans" cxnId="{1DA5BAB3-0C55-49C8-BE8C-158E74C6E0D0}">
      <dgm:prSet/>
      <dgm:spPr/>
      <dgm:t>
        <a:bodyPr/>
        <a:lstStyle/>
        <a:p>
          <a:endParaRPr lang="en-US"/>
        </a:p>
      </dgm:t>
    </dgm:pt>
    <dgm:pt modelId="{0D95EB4B-9CB7-44BE-B9EA-AE85706EFB7C}" type="sibTrans" cxnId="{1DA5BAB3-0C55-49C8-BE8C-158E74C6E0D0}">
      <dgm:prSet/>
      <dgm:spPr/>
      <dgm:t>
        <a:bodyPr/>
        <a:lstStyle/>
        <a:p>
          <a:endParaRPr lang="en-US"/>
        </a:p>
      </dgm:t>
    </dgm:pt>
    <dgm:pt modelId="{7B9D717B-5CAF-4F79-A641-11A9E82C9165}">
      <dgm:prSet custT="1"/>
      <dgm:spPr/>
      <dgm:t>
        <a:bodyPr/>
        <a:lstStyle/>
        <a:p>
          <a:r>
            <a:rPr lang="en-US" altLang="en-US" sz="1600" smtClean="0">
              <a:latin typeface="Calibri" panose="020F0502020204030204" pitchFamily="34" charset="0"/>
            </a:rPr>
            <a:t>Training institutions for sustainability</a:t>
          </a:r>
          <a:endParaRPr lang="en-US" altLang="en-US" sz="1600" dirty="0">
            <a:latin typeface="Calibri" panose="020F0502020204030204" pitchFamily="34" charset="0"/>
          </a:endParaRPr>
        </a:p>
      </dgm:t>
    </dgm:pt>
    <dgm:pt modelId="{E4F63982-D86D-4BFE-ACE6-90960341413C}" type="parTrans" cxnId="{AF53E314-04A2-469E-A359-814E2C6D1553}">
      <dgm:prSet/>
      <dgm:spPr/>
    </dgm:pt>
    <dgm:pt modelId="{0D246CC4-95D8-4841-A554-F72D4C189715}" type="sibTrans" cxnId="{AF53E314-04A2-469E-A359-814E2C6D1553}">
      <dgm:prSet/>
      <dgm:spPr/>
    </dgm:pt>
    <dgm:pt modelId="{4AD65EAD-6105-446B-B530-E8F50396A702}" type="pres">
      <dgm:prSet presAssocID="{BC3800F9-5433-4960-BCA9-BB8217E81E04}" presName="Name0" presStyleCnt="0">
        <dgm:presLayoutVars>
          <dgm:dir/>
          <dgm:animLvl val="lvl"/>
          <dgm:resizeHandles val="exact"/>
        </dgm:presLayoutVars>
      </dgm:prSet>
      <dgm:spPr/>
      <dgm:t>
        <a:bodyPr/>
        <a:lstStyle/>
        <a:p>
          <a:endParaRPr lang="en-US"/>
        </a:p>
      </dgm:t>
    </dgm:pt>
    <dgm:pt modelId="{3B1E9BDA-8F4F-4C30-9589-B35D1281598C}" type="pres">
      <dgm:prSet presAssocID="{8184AB2D-6C15-410D-B58F-E2ABCF68EB7B}" presName="linNode" presStyleCnt="0"/>
      <dgm:spPr/>
    </dgm:pt>
    <dgm:pt modelId="{33079AB4-833B-48FD-8537-FF496811CDFB}" type="pres">
      <dgm:prSet presAssocID="{8184AB2D-6C15-410D-B58F-E2ABCF68EB7B}" presName="parentText" presStyleLbl="node1" presStyleIdx="0" presStyleCnt="4">
        <dgm:presLayoutVars>
          <dgm:chMax val="1"/>
          <dgm:bulletEnabled val="1"/>
        </dgm:presLayoutVars>
      </dgm:prSet>
      <dgm:spPr/>
      <dgm:t>
        <a:bodyPr/>
        <a:lstStyle/>
        <a:p>
          <a:endParaRPr lang="en-US"/>
        </a:p>
      </dgm:t>
    </dgm:pt>
    <dgm:pt modelId="{7DB8BF4D-B5EA-4265-87E6-291B98F287DE}" type="pres">
      <dgm:prSet presAssocID="{8184AB2D-6C15-410D-B58F-E2ABCF68EB7B}" presName="descendantText" presStyleLbl="alignAccFollowNode1" presStyleIdx="0" presStyleCnt="4">
        <dgm:presLayoutVars>
          <dgm:bulletEnabled val="1"/>
        </dgm:presLayoutVars>
      </dgm:prSet>
      <dgm:spPr/>
      <dgm:t>
        <a:bodyPr/>
        <a:lstStyle/>
        <a:p>
          <a:endParaRPr lang="en-US"/>
        </a:p>
      </dgm:t>
    </dgm:pt>
    <dgm:pt modelId="{ECF2978F-9E1E-44DF-932A-2E41EEEA92D6}" type="pres">
      <dgm:prSet presAssocID="{EE746AA4-66ED-40BC-B521-CC0C1A59F149}" presName="sp" presStyleCnt="0"/>
      <dgm:spPr/>
    </dgm:pt>
    <dgm:pt modelId="{BB162E15-52AE-4D17-A30B-D8E0A0883CD9}" type="pres">
      <dgm:prSet presAssocID="{0D4812C8-B229-4E32-B093-D16AD3DC0832}" presName="linNode" presStyleCnt="0"/>
      <dgm:spPr/>
    </dgm:pt>
    <dgm:pt modelId="{17140C6C-3B55-45FC-B77F-E7C7D7FAE968}" type="pres">
      <dgm:prSet presAssocID="{0D4812C8-B229-4E32-B093-D16AD3DC0832}" presName="parentText" presStyleLbl="node1" presStyleIdx="1" presStyleCnt="4">
        <dgm:presLayoutVars>
          <dgm:chMax val="1"/>
          <dgm:bulletEnabled val="1"/>
        </dgm:presLayoutVars>
      </dgm:prSet>
      <dgm:spPr/>
      <dgm:t>
        <a:bodyPr/>
        <a:lstStyle/>
        <a:p>
          <a:endParaRPr lang="en-US"/>
        </a:p>
      </dgm:t>
    </dgm:pt>
    <dgm:pt modelId="{2ECCE1FD-E1CF-43C8-B40E-03EA151A696B}" type="pres">
      <dgm:prSet presAssocID="{0D4812C8-B229-4E32-B093-D16AD3DC0832}" presName="descendantText" presStyleLbl="alignAccFollowNode1" presStyleIdx="1" presStyleCnt="4" custScaleY="126351" custLinFactNeighborX="1715" custLinFactNeighborY="2578">
        <dgm:presLayoutVars>
          <dgm:bulletEnabled val="1"/>
        </dgm:presLayoutVars>
      </dgm:prSet>
      <dgm:spPr/>
      <dgm:t>
        <a:bodyPr/>
        <a:lstStyle/>
        <a:p>
          <a:endParaRPr lang="en-US"/>
        </a:p>
      </dgm:t>
    </dgm:pt>
    <dgm:pt modelId="{CF77B9F2-A5D2-4C02-A6A7-C2B4AA72A3C7}" type="pres">
      <dgm:prSet presAssocID="{766C4310-72B7-4E22-8B07-7D4177E37C34}" presName="sp" presStyleCnt="0"/>
      <dgm:spPr/>
    </dgm:pt>
    <dgm:pt modelId="{E3E717D8-B466-4EA8-936C-F77256D658B0}" type="pres">
      <dgm:prSet presAssocID="{8B974FC1-DB78-4A7A-A963-394DE8F1A9D3}" presName="linNode" presStyleCnt="0"/>
      <dgm:spPr/>
    </dgm:pt>
    <dgm:pt modelId="{209910F1-707A-4906-A587-5CB9B16A5994}" type="pres">
      <dgm:prSet presAssocID="{8B974FC1-DB78-4A7A-A963-394DE8F1A9D3}" presName="parentText" presStyleLbl="node1" presStyleIdx="2" presStyleCnt="4">
        <dgm:presLayoutVars>
          <dgm:chMax val="1"/>
          <dgm:bulletEnabled val="1"/>
        </dgm:presLayoutVars>
      </dgm:prSet>
      <dgm:spPr/>
      <dgm:t>
        <a:bodyPr/>
        <a:lstStyle/>
        <a:p>
          <a:endParaRPr lang="en-US"/>
        </a:p>
      </dgm:t>
    </dgm:pt>
    <dgm:pt modelId="{5B2D747D-18F8-4FA1-B8A7-FF3E6392FCEE}" type="pres">
      <dgm:prSet presAssocID="{8B974FC1-DB78-4A7A-A963-394DE8F1A9D3}" presName="descendantText" presStyleLbl="alignAccFollowNode1" presStyleIdx="2" presStyleCnt="4" custScaleY="144345" custLinFactNeighborX="-610" custLinFactNeighborY="9898">
        <dgm:presLayoutVars>
          <dgm:bulletEnabled val="1"/>
        </dgm:presLayoutVars>
      </dgm:prSet>
      <dgm:spPr/>
      <dgm:t>
        <a:bodyPr/>
        <a:lstStyle/>
        <a:p>
          <a:endParaRPr lang="en-US"/>
        </a:p>
      </dgm:t>
    </dgm:pt>
    <dgm:pt modelId="{A1336A4A-49A2-4A4B-88C7-F9FD3AC753CC}" type="pres">
      <dgm:prSet presAssocID="{67847CDD-FE72-4639-8119-0361D4AE7441}" presName="sp" presStyleCnt="0"/>
      <dgm:spPr/>
    </dgm:pt>
    <dgm:pt modelId="{1B5478F6-A637-4371-BCE5-80033BB0A09F}" type="pres">
      <dgm:prSet presAssocID="{2BCE39A7-ADB4-4B05-B549-F8721F83E498}" presName="linNode" presStyleCnt="0"/>
      <dgm:spPr/>
    </dgm:pt>
    <dgm:pt modelId="{C440001B-22B7-426C-96F1-FD85D41CE751}" type="pres">
      <dgm:prSet presAssocID="{2BCE39A7-ADB4-4B05-B549-F8721F83E498}" presName="parentText" presStyleLbl="node1" presStyleIdx="3" presStyleCnt="4">
        <dgm:presLayoutVars>
          <dgm:chMax val="1"/>
          <dgm:bulletEnabled val="1"/>
        </dgm:presLayoutVars>
      </dgm:prSet>
      <dgm:spPr/>
      <dgm:t>
        <a:bodyPr/>
        <a:lstStyle/>
        <a:p>
          <a:endParaRPr lang="en-US"/>
        </a:p>
      </dgm:t>
    </dgm:pt>
    <dgm:pt modelId="{DB9A994E-D4A3-421F-A6DA-1AE51BABF9A6}" type="pres">
      <dgm:prSet presAssocID="{2BCE39A7-ADB4-4B05-B549-F8721F83E498}" presName="descendantText" presStyleLbl="alignAccFollowNode1" presStyleIdx="3" presStyleCnt="4">
        <dgm:presLayoutVars>
          <dgm:bulletEnabled val="1"/>
        </dgm:presLayoutVars>
      </dgm:prSet>
      <dgm:spPr/>
      <dgm:t>
        <a:bodyPr/>
        <a:lstStyle/>
        <a:p>
          <a:endParaRPr lang="en-US"/>
        </a:p>
      </dgm:t>
    </dgm:pt>
  </dgm:ptLst>
  <dgm:cxnLst>
    <dgm:cxn modelId="{484C0854-0FEA-4794-837A-532B03C71B57}" type="presOf" srcId="{0D4812C8-B229-4E32-B093-D16AD3DC0832}" destId="{17140C6C-3B55-45FC-B77F-E7C7D7FAE968}" srcOrd="0" destOrd="0" presId="urn:microsoft.com/office/officeart/2005/8/layout/vList5"/>
    <dgm:cxn modelId="{736E5928-B98B-4C5C-845F-EF9F7B332218}" type="presOf" srcId="{2197CC34-0ECD-4203-9AE8-D56274727219}" destId="{7DB8BF4D-B5EA-4265-87E6-291B98F287DE}" srcOrd="0" destOrd="0" presId="urn:microsoft.com/office/officeart/2005/8/layout/vList5"/>
    <dgm:cxn modelId="{1DF62102-66A4-45BF-B2F2-E84173B44D07}" type="presOf" srcId="{9E827104-80BA-4190-990F-8EB5B7E305E7}" destId="{DB9A994E-D4A3-421F-A6DA-1AE51BABF9A6}" srcOrd="0" destOrd="2" presId="urn:microsoft.com/office/officeart/2005/8/layout/vList5"/>
    <dgm:cxn modelId="{67682C41-17E0-4145-89F9-105975EA8D16}" srcId="{8184AB2D-6C15-410D-B58F-E2ABCF68EB7B}" destId="{06D72DEC-B76F-4487-AE0A-1D61D5A21BF2}" srcOrd="1" destOrd="0" parTransId="{F0C09B9F-C9D2-49D6-AA08-F7ACAC113B17}" sibTransId="{C31213A5-E007-4B85-9DFE-5A5DD84618E1}"/>
    <dgm:cxn modelId="{39AC0130-7E0B-4DAB-96F9-F51D000C8973}" srcId="{0D4812C8-B229-4E32-B093-D16AD3DC0832}" destId="{FC0D5586-5C93-4DD2-85A5-C795528BB538}" srcOrd="0" destOrd="0" parTransId="{197A9ADF-7A3B-45DD-A355-0BC7632732D5}" sibTransId="{6A3D6C4E-7B65-40E3-B629-6705052D0280}"/>
    <dgm:cxn modelId="{0764DE34-05CC-4723-AA59-9DAB08471AB8}" type="presOf" srcId="{7B9D717B-5CAF-4F79-A641-11A9E82C9165}" destId="{5B2D747D-18F8-4FA1-B8A7-FF3E6392FCEE}" srcOrd="0" destOrd="4" presId="urn:microsoft.com/office/officeart/2005/8/layout/vList5"/>
    <dgm:cxn modelId="{0FFFA438-2117-4042-B341-BA7C356D4AA0}" srcId="{BC3800F9-5433-4960-BCA9-BB8217E81E04}" destId="{8B974FC1-DB78-4A7A-A963-394DE8F1A9D3}" srcOrd="2" destOrd="0" parTransId="{201E159F-589E-4B12-8052-8ACA7EDD9A1A}" sibTransId="{67847CDD-FE72-4639-8119-0361D4AE7441}"/>
    <dgm:cxn modelId="{4DE7827E-92AD-47B8-B2A9-688D127A3015}" type="presOf" srcId="{FC0D5586-5C93-4DD2-85A5-C795528BB538}" destId="{2ECCE1FD-E1CF-43C8-B40E-03EA151A696B}" srcOrd="0" destOrd="0" presId="urn:microsoft.com/office/officeart/2005/8/layout/vList5"/>
    <dgm:cxn modelId="{EAC56FAF-DCFA-4044-8DA8-EBBE7EFB7EE9}" srcId="{2BCE39A7-ADB4-4B05-B549-F8721F83E498}" destId="{94EB8C1A-1A07-4E69-B3FD-67E81D973798}" srcOrd="0" destOrd="0" parTransId="{BBC6BA1F-5B9B-4F33-8DCA-57500689EEC5}" sibTransId="{1793AF14-9497-493E-8F57-EBAEBF7CB411}"/>
    <dgm:cxn modelId="{123E64A5-53A5-4468-A54F-9613F152DEDF}" srcId="{2BCE39A7-ADB4-4B05-B549-F8721F83E498}" destId="{9E827104-80BA-4190-990F-8EB5B7E305E7}" srcOrd="2" destOrd="0" parTransId="{14CFA962-3A3C-48EC-BD25-790DCAE2379E}" sibTransId="{F95272CA-EB41-44B1-8A0A-9C2BB8F445C8}"/>
    <dgm:cxn modelId="{FF0029DB-7807-462B-BCC7-EDEC32A33610}" srcId="{0D4812C8-B229-4E32-B093-D16AD3DC0832}" destId="{9712455A-A0A1-4BE4-B6CF-29F354457770}" srcOrd="2" destOrd="0" parTransId="{683C0BBD-DC5D-41E1-B628-F51E19D17118}" sibTransId="{7866A33A-552B-446B-AD8E-1095752D439B}"/>
    <dgm:cxn modelId="{AF53E314-04A2-469E-A359-814E2C6D1553}" srcId="{8B974FC1-DB78-4A7A-A963-394DE8F1A9D3}" destId="{7B9D717B-5CAF-4F79-A641-11A9E82C9165}" srcOrd="4" destOrd="0" parTransId="{E4F63982-D86D-4BFE-ACE6-90960341413C}" sibTransId="{0D246CC4-95D8-4841-A554-F72D4C189715}"/>
    <dgm:cxn modelId="{D87E5EFE-C1B8-45C1-941C-2F48CC2C6EE6}" srcId="{8184AB2D-6C15-410D-B58F-E2ABCF68EB7B}" destId="{2197CC34-0ECD-4203-9AE8-D56274727219}" srcOrd="0" destOrd="0" parTransId="{5C67E18A-7568-4EB7-AD66-D97609C1F04A}" sibTransId="{7ED577C1-65D5-4683-9926-472F89FD775E}"/>
    <dgm:cxn modelId="{1B5703C3-0201-4311-BE8D-9FBB6CCFF2A8}" srcId="{BC3800F9-5433-4960-BCA9-BB8217E81E04}" destId="{8184AB2D-6C15-410D-B58F-E2ABCF68EB7B}" srcOrd="0" destOrd="0" parTransId="{FEBAC85C-7B79-4EC9-AB20-167C364A9F58}" sibTransId="{EE746AA4-66ED-40BC-B521-CC0C1A59F149}"/>
    <dgm:cxn modelId="{FF6CA2A4-CEB9-4026-90A4-BC4CDAF5579B}" srcId="{8B974FC1-DB78-4A7A-A963-394DE8F1A9D3}" destId="{26D835AD-4FC2-45E2-977A-0C7116A08E9C}" srcOrd="2" destOrd="0" parTransId="{CAF3D0A1-6E6B-401A-BBCE-44D7B9CE4E88}" sibTransId="{62B9900D-2DB2-4C6B-A94C-B722B97D1F3D}"/>
    <dgm:cxn modelId="{1D93BE18-DCE0-43CD-8F6A-35F0716D45AD}" type="presOf" srcId="{D2E1BF8C-4AF2-45C5-9296-613DAFFEC814}" destId="{2ECCE1FD-E1CF-43C8-B40E-03EA151A696B}" srcOrd="0" destOrd="3" presId="urn:microsoft.com/office/officeart/2005/8/layout/vList5"/>
    <dgm:cxn modelId="{05B5C019-CE4F-4353-A04E-A7D6309EA923}" type="presOf" srcId="{9712455A-A0A1-4BE4-B6CF-29F354457770}" destId="{2ECCE1FD-E1CF-43C8-B40E-03EA151A696B}" srcOrd="0" destOrd="2" presId="urn:microsoft.com/office/officeart/2005/8/layout/vList5"/>
    <dgm:cxn modelId="{342F6AC3-BE9B-44E9-9881-D791284411C5}" srcId="{BC3800F9-5433-4960-BCA9-BB8217E81E04}" destId="{2BCE39A7-ADB4-4B05-B549-F8721F83E498}" srcOrd="3" destOrd="0" parTransId="{3A67A91C-482B-4A23-8490-45331359A703}" sibTransId="{76388127-47A5-4CF5-852A-48338FF1F406}"/>
    <dgm:cxn modelId="{B7586503-19D4-409B-A9CA-49AFA1BA1C16}" type="presOf" srcId="{06D72DEC-B76F-4487-AE0A-1D61D5A21BF2}" destId="{7DB8BF4D-B5EA-4265-87E6-291B98F287DE}" srcOrd="0" destOrd="1" presId="urn:microsoft.com/office/officeart/2005/8/layout/vList5"/>
    <dgm:cxn modelId="{F22766EC-955B-498A-8E46-9038C7CD53F2}" srcId="{8B974FC1-DB78-4A7A-A963-394DE8F1A9D3}" destId="{0DAEFFF8-D4BD-4DA8-82BA-7DC7E7019393}" srcOrd="1" destOrd="0" parTransId="{3C56DEDF-784F-4589-A4DF-3A3A7A5E7DAE}" sibTransId="{67DE8527-8767-4477-BA8D-0F62B4892054}"/>
    <dgm:cxn modelId="{B0192555-EB9D-4C13-970C-B34EA703E031}" type="presOf" srcId="{0DAEFFF8-D4BD-4DA8-82BA-7DC7E7019393}" destId="{5B2D747D-18F8-4FA1-B8A7-FF3E6392FCEE}" srcOrd="0" destOrd="1" presId="urn:microsoft.com/office/officeart/2005/8/layout/vList5"/>
    <dgm:cxn modelId="{6E56B48F-63C3-4340-9175-EC085B880AC7}" type="presOf" srcId="{E388ECE1-C5FD-48D9-B5B2-792CB9C6526B}" destId="{5B2D747D-18F8-4FA1-B8A7-FF3E6392FCEE}" srcOrd="0" destOrd="3" presId="urn:microsoft.com/office/officeart/2005/8/layout/vList5"/>
    <dgm:cxn modelId="{F3EB3002-878B-40DD-82FE-CD730657E0BA}" srcId="{0D4812C8-B229-4E32-B093-D16AD3DC0832}" destId="{68CE82FD-0CCE-4C20-920A-525AE027E617}" srcOrd="1" destOrd="0" parTransId="{0BC2CF50-4755-4FEC-B961-DDABE599057C}" sibTransId="{7E2F07DD-6951-4A22-B679-47B6B19FA2B3}"/>
    <dgm:cxn modelId="{377CA32E-6497-4914-99C7-1725E448F00D}" type="presOf" srcId="{41E7B462-FB20-4E58-BE9B-3A6682023723}" destId="{5B2D747D-18F8-4FA1-B8A7-FF3E6392FCEE}" srcOrd="0" destOrd="0" presId="urn:microsoft.com/office/officeart/2005/8/layout/vList5"/>
    <dgm:cxn modelId="{C02F7089-DC81-4566-803B-95009B54D21D}" srcId="{BC3800F9-5433-4960-BCA9-BB8217E81E04}" destId="{0D4812C8-B229-4E32-B093-D16AD3DC0832}" srcOrd="1" destOrd="0" parTransId="{44909192-E4F3-40B7-A525-940D4738C642}" sibTransId="{766C4310-72B7-4E22-8B07-7D4177E37C34}"/>
    <dgm:cxn modelId="{4C3E64A6-E09E-4004-9D92-157C6F9F612E}" type="presOf" srcId="{2BCE39A7-ADB4-4B05-B549-F8721F83E498}" destId="{C440001B-22B7-426C-96F1-FD85D41CE751}" srcOrd="0" destOrd="0" presId="urn:microsoft.com/office/officeart/2005/8/layout/vList5"/>
    <dgm:cxn modelId="{35A99ACE-24D0-444B-9B06-B87466825023}" srcId="{2BCE39A7-ADB4-4B05-B549-F8721F83E498}" destId="{8188DCB3-4F7F-4CE5-BCCC-8B6AFA6CFECC}" srcOrd="1" destOrd="0" parTransId="{DA4086E3-4EEF-4410-B421-2F9B0B69F637}" sibTransId="{9F0B3E0E-E51B-4170-8E81-1D79D6846F8C}"/>
    <dgm:cxn modelId="{790D91AE-8B5E-4DB5-B0F2-005F95B1A751}" type="presOf" srcId="{26D835AD-4FC2-45E2-977A-0C7116A08E9C}" destId="{5B2D747D-18F8-4FA1-B8A7-FF3E6392FCEE}" srcOrd="0" destOrd="2" presId="urn:microsoft.com/office/officeart/2005/8/layout/vList5"/>
    <dgm:cxn modelId="{5DA9C36E-E2B6-40D4-8EC1-299EAB088E47}" srcId="{8B974FC1-DB78-4A7A-A963-394DE8F1A9D3}" destId="{E388ECE1-C5FD-48D9-B5B2-792CB9C6526B}" srcOrd="3" destOrd="0" parTransId="{DB8B6D5B-E889-483F-8486-0856EE01D570}" sibTransId="{60A62DF1-2089-44C7-941F-3983930BA37D}"/>
    <dgm:cxn modelId="{5DA5BD61-7FAD-45F9-AECA-28328E04057B}" type="presOf" srcId="{94EB8C1A-1A07-4E69-B3FD-67E81D973798}" destId="{DB9A994E-D4A3-421F-A6DA-1AE51BABF9A6}" srcOrd="0" destOrd="0" presId="urn:microsoft.com/office/officeart/2005/8/layout/vList5"/>
    <dgm:cxn modelId="{4C119EA2-CDCA-40CC-8B6D-ED21998A34D0}" type="presOf" srcId="{BC3800F9-5433-4960-BCA9-BB8217E81E04}" destId="{4AD65EAD-6105-446B-B530-E8F50396A702}" srcOrd="0" destOrd="0" presId="urn:microsoft.com/office/officeart/2005/8/layout/vList5"/>
    <dgm:cxn modelId="{1DA5BAB3-0C55-49C8-BE8C-158E74C6E0D0}" srcId="{0D4812C8-B229-4E32-B093-D16AD3DC0832}" destId="{D2E1BF8C-4AF2-45C5-9296-613DAFFEC814}" srcOrd="3" destOrd="0" parTransId="{56139F00-9942-4757-AEEC-CB1ECA2047BB}" sibTransId="{0D95EB4B-9CB7-44BE-B9EA-AE85706EFB7C}"/>
    <dgm:cxn modelId="{8FBF90CA-4371-4677-8FAF-0881627D7E0F}" type="presOf" srcId="{8188DCB3-4F7F-4CE5-BCCC-8B6AFA6CFECC}" destId="{DB9A994E-D4A3-421F-A6DA-1AE51BABF9A6}" srcOrd="0" destOrd="1" presId="urn:microsoft.com/office/officeart/2005/8/layout/vList5"/>
    <dgm:cxn modelId="{004457A9-A60C-49CF-A9C2-DC608DDBFDAC}" srcId="{8B974FC1-DB78-4A7A-A963-394DE8F1A9D3}" destId="{41E7B462-FB20-4E58-BE9B-3A6682023723}" srcOrd="0" destOrd="0" parTransId="{5D23BCD2-BFCA-4A57-B60A-E817500A22A0}" sibTransId="{8F3D3BEB-6312-40BF-89A3-6A8A67F05778}"/>
    <dgm:cxn modelId="{87CAA3F3-D6B8-4024-8E10-F6F27F8950B7}" type="presOf" srcId="{68CE82FD-0CCE-4C20-920A-525AE027E617}" destId="{2ECCE1FD-E1CF-43C8-B40E-03EA151A696B}" srcOrd="0" destOrd="1" presId="urn:microsoft.com/office/officeart/2005/8/layout/vList5"/>
    <dgm:cxn modelId="{D8A5A71D-D0BB-4DB5-B15B-27FFF51670D0}" type="presOf" srcId="{8B974FC1-DB78-4A7A-A963-394DE8F1A9D3}" destId="{209910F1-707A-4906-A587-5CB9B16A5994}" srcOrd="0" destOrd="0" presId="urn:microsoft.com/office/officeart/2005/8/layout/vList5"/>
    <dgm:cxn modelId="{3BEA6342-B670-49CE-BE93-892F5FBB48D4}" type="presOf" srcId="{8184AB2D-6C15-410D-B58F-E2ABCF68EB7B}" destId="{33079AB4-833B-48FD-8537-FF496811CDFB}" srcOrd="0" destOrd="0" presId="urn:microsoft.com/office/officeart/2005/8/layout/vList5"/>
    <dgm:cxn modelId="{1F00FD4B-411B-4105-B6EB-86F228CC7812}" type="presParOf" srcId="{4AD65EAD-6105-446B-B530-E8F50396A702}" destId="{3B1E9BDA-8F4F-4C30-9589-B35D1281598C}" srcOrd="0" destOrd="0" presId="urn:microsoft.com/office/officeart/2005/8/layout/vList5"/>
    <dgm:cxn modelId="{FD82EE2E-BED0-4C75-8B42-10632EAF2839}" type="presParOf" srcId="{3B1E9BDA-8F4F-4C30-9589-B35D1281598C}" destId="{33079AB4-833B-48FD-8537-FF496811CDFB}" srcOrd="0" destOrd="0" presId="urn:microsoft.com/office/officeart/2005/8/layout/vList5"/>
    <dgm:cxn modelId="{1B23695A-B4DF-4F4B-8775-CF1C2EA7D9CD}" type="presParOf" srcId="{3B1E9BDA-8F4F-4C30-9589-B35D1281598C}" destId="{7DB8BF4D-B5EA-4265-87E6-291B98F287DE}" srcOrd="1" destOrd="0" presId="urn:microsoft.com/office/officeart/2005/8/layout/vList5"/>
    <dgm:cxn modelId="{193B38F5-B9D2-486C-B20D-D4734A5FF222}" type="presParOf" srcId="{4AD65EAD-6105-446B-B530-E8F50396A702}" destId="{ECF2978F-9E1E-44DF-932A-2E41EEEA92D6}" srcOrd="1" destOrd="0" presId="urn:microsoft.com/office/officeart/2005/8/layout/vList5"/>
    <dgm:cxn modelId="{DBA9E3F8-2F4F-4F63-B944-4891EDE56A16}" type="presParOf" srcId="{4AD65EAD-6105-446B-B530-E8F50396A702}" destId="{BB162E15-52AE-4D17-A30B-D8E0A0883CD9}" srcOrd="2" destOrd="0" presId="urn:microsoft.com/office/officeart/2005/8/layout/vList5"/>
    <dgm:cxn modelId="{1A099F32-795B-4729-AF80-E2EA30E5345F}" type="presParOf" srcId="{BB162E15-52AE-4D17-A30B-D8E0A0883CD9}" destId="{17140C6C-3B55-45FC-B77F-E7C7D7FAE968}" srcOrd="0" destOrd="0" presId="urn:microsoft.com/office/officeart/2005/8/layout/vList5"/>
    <dgm:cxn modelId="{FC6F75D5-E14F-4D5B-89FD-7482DEA5E65E}" type="presParOf" srcId="{BB162E15-52AE-4D17-A30B-D8E0A0883CD9}" destId="{2ECCE1FD-E1CF-43C8-B40E-03EA151A696B}" srcOrd="1" destOrd="0" presId="urn:microsoft.com/office/officeart/2005/8/layout/vList5"/>
    <dgm:cxn modelId="{B0F1F74F-F6BA-4317-A13F-B8CA39B7AB54}" type="presParOf" srcId="{4AD65EAD-6105-446B-B530-E8F50396A702}" destId="{CF77B9F2-A5D2-4C02-A6A7-C2B4AA72A3C7}" srcOrd="3" destOrd="0" presId="urn:microsoft.com/office/officeart/2005/8/layout/vList5"/>
    <dgm:cxn modelId="{10D1E227-E5A1-42CA-A342-C5DD08273660}" type="presParOf" srcId="{4AD65EAD-6105-446B-B530-E8F50396A702}" destId="{E3E717D8-B466-4EA8-936C-F77256D658B0}" srcOrd="4" destOrd="0" presId="urn:microsoft.com/office/officeart/2005/8/layout/vList5"/>
    <dgm:cxn modelId="{5B0D4CE5-335D-467C-BCD3-AA26204951C4}" type="presParOf" srcId="{E3E717D8-B466-4EA8-936C-F77256D658B0}" destId="{209910F1-707A-4906-A587-5CB9B16A5994}" srcOrd="0" destOrd="0" presId="urn:microsoft.com/office/officeart/2005/8/layout/vList5"/>
    <dgm:cxn modelId="{B8BD9438-BDE9-4C12-BC5B-907437095086}" type="presParOf" srcId="{E3E717D8-B466-4EA8-936C-F77256D658B0}" destId="{5B2D747D-18F8-4FA1-B8A7-FF3E6392FCEE}" srcOrd="1" destOrd="0" presId="urn:microsoft.com/office/officeart/2005/8/layout/vList5"/>
    <dgm:cxn modelId="{9843D3F4-43CB-48C7-9744-8568E5D089A6}" type="presParOf" srcId="{4AD65EAD-6105-446B-B530-E8F50396A702}" destId="{A1336A4A-49A2-4A4B-88C7-F9FD3AC753CC}" srcOrd="5" destOrd="0" presId="urn:microsoft.com/office/officeart/2005/8/layout/vList5"/>
    <dgm:cxn modelId="{BDA1069F-4DE6-42B2-897E-9F836DDAF1F1}" type="presParOf" srcId="{4AD65EAD-6105-446B-B530-E8F50396A702}" destId="{1B5478F6-A637-4371-BCE5-80033BB0A09F}" srcOrd="6" destOrd="0" presId="urn:microsoft.com/office/officeart/2005/8/layout/vList5"/>
    <dgm:cxn modelId="{615F7DF8-7C6B-49F3-AF6B-1049E9A91E51}" type="presParOf" srcId="{1B5478F6-A637-4371-BCE5-80033BB0A09F}" destId="{C440001B-22B7-426C-96F1-FD85D41CE751}" srcOrd="0" destOrd="0" presId="urn:microsoft.com/office/officeart/2005/8/layout/vList5"/>
    <dgm:cxn modelId="{75D0C2F8-254D-4761-9FDD-10C80A47C7B6}" type="presParOf" srcId="{1B5478F6-A637-4371-BCE5-80033BB0A09F}" destId="{DB9A994E-D4A3-421F-A6DA-1AE51BABF9A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8BF4D-B5EA-4265-87E6-291B98F287DE}">
      <dsp:nvSpPr>
        <dsp:cNvPr id="0" name=""/>
        <dsp:cNvSpPr/>
      </dsp:nvSpPr>
      <dsp:spPr>
        <a:xfrm rot="5400000">
          <a:off x="5470148" y="-2205083"/>
          <a:ext cx="946293" cy="5593689"/>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altLang="en-US" sz="1600" kern="1200" dirty="0">
              <a:latin typeface="Calibri" panose="020F0502020204030204" pitchFamily="34" charset="0"/>
            </a:rPr>
            <a:t>National (medicines regulatory authority or pharmacy council) and local authorities, professional associations</a:t>
          </a:r>
          <a:endParaRPr lang="en-US" sz="1600" kern="1200" dirty="0">
            <a:latin typeface="Calibri" panose="020F0502020204030204" pitchFamily="34" charset="0"/>
          </a:endParaRPr>
        </a:p>
        <a:p>
          <a:pPr marL="171450" lvl="1" indent="-171450" algn="l" defTabSz="711200">
            <a:lnSpc>
              <a:spcPct val="90000"/>
            </a:lnSpc>
            <a:spcBef>
              <a:spcPct val="0"/>
            </a:spcBef>
            <a:spcAft>
              <a:spcPct val="15000"/>
            </a:spcAft>
            <a:buChar char="••"/>
          </a:pPr>
          <a:r>
            <a:rPr lang="en-US" altLang="en-US" sz="1600" kern="1200" dirty="0">
              <a:latin typeface="Calibri" panose="020F0502020204030204" pitchFamily="34" charset="0"/>
            </a:rPr>
            <a:t>Participatory approach to project design and implementation</a:t>
          </a:r>
        </a:p>
      </dsp:txBody>
      <dsp:txXfrm rot="-5400000">
        <a:off x="3146450" y="164809"/>
        <a:ext cx="5547495" cy="853905"/>
      </dsp:txXfrm>
    </dsp:sp>
    <dsp:sp modelId="{33079AB4-833B-48FD-8537-FF496811CDFB}">
      <dsp:nvSpPr>
        <dsp:cNvPr id="0" name=""/>
        <dsp:cNvSpPr/>
      </dsp:nvSpPr>
      <dsp:spPr>
        <a:xfrm>
          <a:off x="0" y="327"/>
          <a:ext cx="3146450" cy="1182867"/>
        </a:xfrm>
        <a:prstGeom prst="roundRect">
          <a:avLst/>
        </a:prstGeom>
        <a:solidFill>
          <a:schemeClr val="accent2">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altLang="en-US" sz="2000" b="1" kern="1200" dirty="0">
              <a:latin typeface="Calibri" panose="020F0502020204030204" pitchFamily="34" charset="0"/>
            </a:rPr>
            <a:t>Gain broad-based support from all stakeholders</a:t>
          </a:r>
          <a:endParaRPr lang="en-US" sz="2000" b="1" kern="1200" dirty="0">
            <a:latin typeface="Calibri" panose="020F0502020204030204" pitchFamily="34" charset="0"/>
          </a:endParaRPr>
        </a:p>
      </dsp:txBody>
      <dsp:txXfrm>
        <a:off x="57743" y="58070"/>
        <a:ext cx="3030964" cy="1067381"/>
      </dsp:txXfrm>
    </dsp:sp>
    <dsp:sp modelId="{2ECCE1FD-E1CF-43C8-B40E-03EA151A696B}">
      <dsp:nvSpPr>
        <dsp:cNvPr id="0" name=""/>
        <dsp:cNvSpPr/>
      </dsp:nvSpPr>
      <dsp:spPr>
        <a:xfrm rot="5400000">
          <a:off x="5348200" y="-929554"/>
          <a:ext cx="1195651" cy="5588227"/>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altLang="en-US" sz="1600" kern="1200" dirty="0">
              <a:latin typeface="Calibri" panose="020F0502020204030204" pitchFamily="34" charset="0"/>
            </a:rPr>
            <a:t>Work with regulatory authority on accreditation standards</a:t>
          </a:r>
          <a:endParaRPr lang="en-US" sz="1600" kern="1200" dirty="0">
            <a:latin typeface="Calibri" panose="020F0502020204030204" pitchFamily="34" charset="0"/>
          </a:endParaRPr>
        </a:p>
        <a:p>
          <a:pPr marL="171450" lvl="1" indent="-171450" algn="l" defTabSz="711200">
            <a:lnSpc>
              <a:spcPct val="90000"/>
            </a:lnSpc>
            <a:spcBef>
              <a:spcPct val="0"/>
            </a:spcBef>
            <a:spcAft>
              <a:spcPct val="15000"/>
            </a:spcAft>
            <a:buChar char="••"/>
          </a:pPr>
          <a:r>
            <a:rPr lang="en-US" altLang="en-US" sz="1600" kern="1200" dirty="0">
              <a:latin typeface="Calibri" panose="020F0502020204030204" pitchFamily="34" charset="0"/>
            </a:rPr>
            <a:t>Decentralized inspection strategy; central oversight</a:t>
          </a:r>
        </a:p>
        <a:p>
          <a:pPr marL="171450" lvl="1" indent="-171450" algn="l" defTabSz="711200">
            <a:lnSpc>
              <a:spcPct val="90000"/>
            </a:lnSpc>
            <a:spcBef>
              <a:spcPct val="0"/>
            </a:spcBef>
            <a:spcAft>
              <a:spcPct val="15000"/>
            </a:spcAft>
            <a:buChar char="••"/>
          </a:pPr>
          <a:r>
            <a:rPr lang="en-US" altLang="en-US" sz="1600" kern="1200" dirty="0">
              <a:latin typeface="Calibri" panose="020F0502020204030204" pitchFamily="34" charset="0"/>
            </a:rPr>
            <a:t>Products in stock, approved, and registered by the regulatory authority; local suppliers</a:t>
          </a:r>
        </a:p>
        <a:p>
          <a:pPr marL="171450" lvl="1" indent="-171450" algn="l" defTabSz="711200">
            <a:lnSpc>
              <a:spcPct val="90000"/>
            </a:lnSpc>
            <a:spcBef>
              <a:spcPct val="0"/>
            </a:spcBef>
            <a:spcAft>
              <a:spcPct val="15000"/>
            </a:spcAft>
            <a:buChar char="••"/>
          </a:pPr>
          <a:r>
            <a:rPr lang="en-US" altLang="en-US" sz="1600" i="0" kern="1200" dirty="0">
              <a:latin typeface="Calibri" panose="020F0502020204030204" pitchFamily="34" charset="0"/>
            </a:rPr>
            <a:t>Holistic approach not driven by one product or condition</a:t>
          </a:r>
        </a:p>
      </dsp:txBody>
      <dsp:txXfrm rot="-5400000">
        <a:off x="3151913" y="1325100"/>
        <a:ext cx="5529860" cy="1078917"/>
      </dsp:txXfrm>
    </dsp:sp>
    <dsp:sp modelId="{17140C6C-3B55-45FC-B77F-E7C7D7FAE968}">
      <dsp:nvSpPr>
        <dsp:cNvPr id="0" name=""/>
        <dsp:cNvSpPr/>
      </dsp:nvSpPr>
      <dsp:spPr>
        <a:xfrm>
          <a:off x="0" y="1248730"/>
          <a:ext cx="3143377" cy="1182867"/>
        </a:xfrm>
        <a:prstGeom prst="roundRect">
          <a:avLst/>
        </a:prstGeom>
        <a:solidFill>
          <a:schemeClr val="accent2">
            <a:shade val="80000"/>
            <a:hueOff val="116261"/>
            <a:satOff val="-15369"/>
            <a:lumOff val="1192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altLang="en-US" sz="2000" b="1" kern="1200" dirty="0">
              <a:latin typeface="Calibri" panose="020F0502020204030204" pitchFamily="34" charset="0"/>
            </a:rPr>
            <a:t>Develop requirements and build stewardship and governance capacity</a:t>
          </a:r>
          <a:endParaRPr lang="en-US" sz="2000" b="1" kern="1200" dirty="0">
            <a:latin typeface="Calibri" panose="020F0502020204030204" pitchFamily="34" charset="0"/>
          </a:endParaRPr>
        </a:p>
      </dsp:txBody>
      <dsp:txXfrm>
        <a:off x="57743" y="1306473"/>
        <a:ext cx="3027891" cy="1067381"/>
      </dsp:txXfrm>
    </dsp:sp>
    <dsp:sp modelId="{5B2D747D-18F8-4FA1-B8A7-FF3E6392FCEE}">
      <dsp:nvSpPr>
        <dsp:cNvPr id="0" name=""/>
        <dsp:cNvSpPr/>
      </dsp:nvSpPr>
      <dsp:spPr>
        <a:xfrm rot="5400000">
          <a:off x="5235352" y="479647"/>
          <a:ext cx="1365927" cy="5588227"/>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altLang="en-US" sz="1600" kern="1200" dirty="0">
              <a:latin typeface="Calibri" panose="020F0502020204030204" pitchFamily="34" charset="0"/>
            </a:rPr>
            <a:t>Business skills of owners</a:t>
          </a:r>
          <a:endParaRPr lang="en-US" sz="1600" kern="1200" dirty="0">
            <a:latin typeface="Calibri" panose="020F0502020204030204" pitchFamily="34" charset="0"/>
          </a:endParaRPr>
        </a:p>
        <a:p>
          <a:pPr marL="171450" lvl="1" indent="-171450" algn="l" defTabSz="711200">
            <a:lnSpc>
              <a:spcPct val="90000"/>
            </a:lnSpc>
            <a:spcBef>
              <a:spcPct val="0"/>
            </a:spcBef>
            <a:spcAft>
              <a:spcPct val="15000"/>
            </a:spcAft>
            <a:buChar char="••"/>
          </a:pPr>
          <a:r>
            <a:rPr lang="en-US" altLang="en-US" sz="1600" kern="1200" dirty="0">
              <a:latin typeface="Calibri" panose="020F0502020204030204" pitchFamily="34" charset="0"/>
            </a:rPr>
            <a:t>Case management and communication skills of dispensers</a:t>
          </a:r>
        </a:p>
        <a:p>
          <a:pPr marL="171450" lvl="1" indent="-171450" algn="l" defTabSz="711200">
            <a:lnSpc>
              <a:spcPct val="90000"/>
            </a:lnSpc>
            <a:spcBef>
              <a:spcPct val="0"/>
            </a:spcBef>
            <a:spcAft>
              <a:spcPct val="15000"/>
            </a:spcAft>
            <a:buChar char="••"/>
          </a:pPr>
          <a:r>
            <a:rPr lang="en-US" altLang="en-US" sz="1600" kern="1200" dirty="0">
              <a:latin typeface="Calibri" panose="020F0502020204030204" pitchFamily="34" charset="0"/>
            </a:rPr>
            <a:t>Mentoring and supervision</a:t>
          </a:r>
        </a:p>
        <a:p>
          <a:pPr marL="171450" lvl="1" indent="-171450" algn="l" defTabSz="711200">
            <a:lnSpc>
              <a:spcPct val="90000"/>
            </a:lnSpc>
            <a:spcBef>
              <a:spcPct val="0"/>
            </a:spcBef>
            <a:spcAft>
              <a:spcPct val="15000"/>
            </a:spcAft>
            <a:buChar char="••"/>
          </a:pPr>
          <a:r>
            <a:rPr lang="en-US" altLang="en-US" sz="1600" kern="1200" dirty="0">
              <a:latin typeface="Calibri" panose="020F0502020204030204" pitchFamily="34" charset="0"/>
            </a:rPr>
            <a:t>Record keeping</a:t>
          </a:r>
        </a:p>
        <a:p>
          <a:pPr marL="171450" lvl="1" indent="-171450" algn="l" defTabSz="711200">
            <a:lnSpc>
              <a:spcPct val="90000"/>
            </a:lnSpc>
            <a:spcBef>
              <a:spcPct val="0"/>
            </a:spcBef>
            <a:spcAft>
              <a:spcPct val="15000"/>
            </a:spcAft>
            <a:buChar char="••"/>
          </a:pPr>
          <a:r>
            <a:rPr lang="en-US" altLang="en-US" sz="1600" kern="1200" smtClean="0">
              <a:latin typeface="Calibri" panose="020F0502020204030204" pitchFamily="34" charset="0"/>
            </a:rPr>
            <a:t>Training institutions for sustainability</a:t>
          </a:r>
          <a:endParaRPr lang="en-US" altLang="en-US" sz="1600" kern="1200" dirty="0">
            <a:latin typeface="Calibri" panose="020F0502020204030204" pitchFamily="34" charset="0"/>
          </a:endParaRPr>
        </a:p>
      </dsp:txBody>
      <dsp:txXfrm rot="-5400000">
        <a:off x="3124203" y="2657476"/>
        <a:ext cx="5521548" cy="1232569"/>
      </dsp:txXfrm>
    </dsp:sp>
    <dsp:sp modelId="{209910F1-707A-4906-A587-5CB9B16A5994}">
      <dsp:nvSpPr>
        <dsp:cNvPr id="0" name=""/>
        <dsp:cNvSpPr/>
      </dsp:nvSpPr>
      <dsp:spPr>
        <a:xfrm>
          <a:off x="0" y="2588663"/>
          <a:ext cx="3143377" cy="1182867"/>
        </a:xfrm>
        <a:prstGeom prst="roundRect">
          <a:avLst/>
        </a:prstGeom>
        <a:solidFill>
          <a:schemeClr val="accent2">
            <a:shade val="80000"/>
            <a:hueOff val="232522"/>
            <a:satOff val="-30737"/>
            <a:lumOff val="2384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altLang="en-US" sz="2000" b="1" kern="1200" dirty="0">
              <a:latin typeface="Calibri" panose="020F0502020204030204" pitchFamily="34" charset="0"/>
            </a:rPr>
            <a:t>Build private sector capacity</a:t>
          </a:r>
          <a:endParaRPr lang="en-US" sz="2000" b="1" kern="1200" dirty="0">
            <a:latin typeface="Calibri" panose="020F0502020204030204" pitchFamily="34" charset="0"/>
          </a:endParaRPr>
        </a:p>
      </dsp:txBody>
      <dsp:txXfrm>
        <a:off x="57743" y="2646406"/>
        <a:ext cx="3027891" cy="1067381"/>
      </dsp:txXfrm>
    </dsp:sp>
    <dsp:sp modelId="{DB9A994E-D4A3-421F-A6DA-1AE51BABF9A6}">
      <dsp:nvSpPr>
        <dsp:cNvPr id="0" name=""/>
        <dsp:cNvSpPr/>
      </dsp:nvSpPr>
      <dsp:spPr>
        <a:xfrm rot="5400000">
          <a:off x="5470148" y="1716792"/>
          <a:ext cx="946293" cy="5593689"/>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altLang="en-US" sz="1600" kern="1200" dirty="0">
              <a:latin typeface="Calibri" panose="020F0502020204030204" pitchFamily="34" charset="0"/>
            </a:rPr>
            <a:t>Ability to sell expanded range of medicines and other </a:t>
          </a:r>
          <a:r>
            <a:rPr lang="en-US" altLang="en-US" sz="1600" kern="1200">
              <a:latin typeface="Calibri" panose="020F0502020204030204" pitchFamily="34" charset="0"/>
            </a:rPr>
            <a:t>commodities </a:t>
          </a:r>
          <a:r>
            <a:rPr lang="en-US" altLang="en-US" sz="1600" kern="1200" smtClean="0">
              <a:latin typeface="Calibri" panose="020F0502020204030204" pitchFamily="34" charset="0"/>
            </a:rPr>
            <a:t>legally, including prescription medicines </a:t>
          </a:r>
          <a:endParaRPr lang="en-US" sz="1600" kern="1200" dirty="0">
            <a:latin typeface="Calibri" panose="020F0502020204030204" pitchFamily="34" charset="0"/>
          </a:endParaRPr>
        </a:p>
        <a:p>
          <a:pPr marL="171450" lvl="1" indent="-171450" algn="l" defTabSz="711200">
            <a:lnSpc>
              <a:spcPct val="90000"/>
            </a:lnSpc>
            <a:spcBef>
              <a:spcPct val="0"/>
            </a:spcBef>
            <a:spcAft>
              <a:spcPct val="15000"/>
            </a:spcAft>
            <a:buChar char="••"/>
          </a:pPr>
          <a:r>
            <a:rPr lang="en-US" altLang="en-US" sz="1600" kern="1200" dirty="0">
              <a:latin typeface="Calibri" panose="020F0502020204030204" pitchFamily="34" charset="0"/>
            </a:rPr>
            <a:t>Loans</a:t>
          </a:r>
        </a:p>
        <a:p>
          <a:pPr marL="171450" lvl="1" indent="-171450" algn="l" defTabSz="711200">
            <a:lnSpc>
              <a:spcPct val="90000"/>
            </a:lnSpc>
            <a:spcBef>
              <a:spcPct val="0"/>
            </a:spcBef>
            <a:spcAft>
              <a:spcPct val="15000"/>
            </a:spcAft>
            <a:buChar char="••"/>
          </a:pPr>
          <a:r>
            <a:rPr lang="en-US" altLang="en-US" sz="1600" kern="1200" dirty="0">
              <a:latin typeface="Calibri" panose="020F0502020204030204" pitchFamily="34" charset="0"/>
            </a:rPr>
            <a:t>Mobile technology applications (e.g., mobile money)</a:t>
          </a:r>
        </a:p>
      </dsp:txBody>
      <dsp:txXfrm rot="-5400000">
        <a:off x="3146450" y="4086684"/>
        <a:ext cx="5547495" cy="853905"/>
      </dsp:txXfrm>
    </dsp:sp>
    <dsp:sp modelId="{C440001B-22B7-426C-96F1-FD85D41CE751}">
      <dsp:nvSpPr>
        <dsp:cNvPr id="0" name=""/>
        <dsp:cNvSpPr/>
      </dsp:nvSpPr>
      <dsp:spPr>
        <a:xfrm>
          <a:off x="0" y="3922204"/>
          <a:ext cx="3146450" cy="1182867"/>
        </a:xfrm>
        <a:prstGeom prst="roundRect">
          <a:avLst/>
        </a:prstGeom>
        <a:solidFill>
          <a:schemeClr val="accent2">
            <a:shade val="80000"/>
            <a:hueOff val="348783"/>
            <a:satOff val="-46106"/>
            <a:lumOff val="3576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altLang="en-US" sz="2000" b="1" kern="1200" dirty="0">
              <a:latin typeface="Calibri" panose="020F0502020204030204" pitchFamily="34" charset="0"/>
            </a:rPr>
            <a:t>Provide incentives</a:t>
          </a:r>
          <a:endParaRPr lang="en-US" sz="2000" b="1" kern="1200" dirty="0">
            <a:latin typeface="Calibri" panose="020F0502020204030204" pitchFamily="34" charset="0"/>
          </a:endParaRPr>
        </a:p>
      </dsp:txBody>
      <dsp:txXfrm>
        <a:off x="57743" y="3979947"/>
        <a:ext cx="3030964" cy="106738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3041967" cy="465295"/>
          </a:xfrm>
          <a:prstGeom prst="rect">
            <a:avLst/>
          </a:prstGeom>
          <a:noFill/>
          <a:ln>
            <a:noFill/>
          </a:ln>
        </p:spPr>
        <p:txBody>
          <a:bodyPr lIns="91425" tIns="91425" rIns="91425" bIns="91425" anchor="t"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 name="Shape 3"/>
          <p:cNvSpPr txBox="1">
            <a:spLocks noGrp="1"/>
          </p:cNvSpPr>
          <p:nvPr>
            <p:ph type="dt" idx="10"/>
          </p:nvPr>
        </p:nvSpPr>
        <p:spPr>
          <a:xfrm>
            <a:off x="3976332" y="0"/>
            <a:ext cx="3041967" cy="465295"/>
          </a:xfrm>
          <a:prstGeom prst="rect">
            <a:avLst/>
          </a:prstGeom>
          <a:noFill/>
          <a:ln>
            <a:noFill/>
          </a:ln>
        </p:spPr>
        <p:txBody>
          <a:bodyPr lIns="91425" tIns="91425" rIns="91425" bIns="91425" anchor="t" anchorCtr="0"/>
          <a:lstStyle>
            <a:lvl1pPr marL="0" marR="0" indent="0" algn="r"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4" name="Shape 4"/>
          <p:cNvSpPr>
            <a:spLocks noGrp="1" noRot="1" noChangeAspect="1"/>
          </p:cNvSpPr>
          <p:nvPr>
            <p:ph type="sldImg" idx="3"/>
          </p:nvPr>
        </p:nvSpPr>
        <p:spPr>
          <a:xfrm>
            <a:off x="1184275" y="698500"/>
            <a:ext cx="4651374" cy="34893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701993" y="4420314"/>
            <a:ext cx="5615939" cy="4187666"/>
          </a:xfrm>
          <a:prstGeom prst="rect">
            <a:avLst/>
          </a:prstGeom>
          <a:noFill/>
          <a:ln>
            <a:noFill/>
          </a:ln>
        </p:spPr>
        <p:txBody>
          <a:bodyPr lIns="91425" tIns="91425" rIns="91425" bIns="91425" anchor="t" anchorCtr="0"/>
          <a:lstStyle>
            <a:lvl1pPr marL="0" marR="0" indent="0" algn="l" rtl="0">
              <a:spcBef>
                <a:spcPts val="360"/>
              </a:spcBef>
              <a:spcAft>
                <a:spcPts val="0"/>
              </a:spcAft>
              <a:defRPr/>
            </a:lvl1pPr>
            <a:lvl2pPr marL="457200" marR="0" indent="0" algn="l" rtl="0">
              <a:spcBef>
                <a:spcPts val="360"/>
              </a:spcBef>
              <a:spcAft>
                <a:spcPts val="0"/>
              </a:spcAft>
              <a:defRPr/>
            </a:lvl2pPr>
            <a:lvl3pPr marL="914400" marR="0" indent="0" algn="l" rtl="0">
              <a:spcBef>
                <a:spcPts val="360"/>
              </a:spcBef>
              <a:spcAft>
                <a:spcPts val="0"/>
              </a:spcAft>
              <a:defRPr/>
            </a:lvl3pPr>
            <a:lvl4pPr marL="1371600" marR="0" indent="0" algn="l" rtl="0">
              <a:spcBef>
                <a:spcPts val="360"/>
              </a:spcBef>
              <a:spcAft>
                <a:spcPts val="0"/>
              </a:spcAft>
              <a:defRPr/>
            </a:lvl4pPr>
            <a:lvl5pPr marL="1828800" marR="0" indent="0" algn="l" rtl="0">
              <a:spcBef>
                <a:spcPts val="36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839014"/>
            <a:ext cx="3041967" cy="465295"/>
          </a:xfrm>
          <a:prstGeom prst="rect">
            <a:avLst/>
          </a:prstGeom>
          <a:noFill/>
          <a:ln>
            <a:noFill/>
          </a:ln>
        </p:spPr>
        <p:txBody>
          <a:bodyPr lIns="91425" tIns="91425" rIns="91425" bIns="91425" anchor="b"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7" name="Shape 7"/>
          <p:cNvSpPr txBox="1">
            <a:spLocks noGrp="1"/>
          </p:cNvSpPr>
          <p:nvPr>
            <p:ph type="sldNum" idx="12"/>
          </p:nvPr>
        </p:nvSpPr>
        <p:spPr>
          <a:xfrm>
            <a:off x="3976332" y="8839014"/>
            <a:ext cx="3041967" cy="465295"/>
          </a:xfrm>
          <a:prstGeom prst="rect">
            <a:avLst/>
          </a:prstGeom>
          <a:noFill/>
          <a:ln>
            <a:noFill/>
          </a:ln>
        </p:spPr>
        <p:txBody>
          <a:bodyPr lIns="93275" tIns="46625" rIns="93275" bIns="46625" anchor="b" anchorCtr="0">
            <a:noAutofit/>
          </a:bodyPr>
          <a:lstStyle>
            <a:lvl1pPr marL="0" marR="0" indent="0" algn="r" rtl="0">
              <a:spcBef>
                <a:spcPts val="0"/>
              </a:spcBef>
              <a:spcAft>
                <a:spcPts val="0"/>
              </a:spcAft>
              <a:buNone/>
              <a:defRPr sz="12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dirty="0"/>
          </a:p>
        </p:txBody>
      </p:sp>
    </p:spTree>
    <p:extLst>
      <p:ext uri="{BB962C8B-B14F-4D97-AF65-F5344CB8AC3E}">
        <p14:creationId xmlns:p14="http://schemas.microsoft.com/office/powerpoint/2010/main" val="365888180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p:txBody>
          <a:bodyPr/>
          <a:lstStyle/>
          <a:p>
            <a:r>
              <a:rPr lang="en-US" dirty="0"/>
              <a:t>Billboard</a:t>
            </a:r>
            <a:r>
              <a:rPr lang="en-US" baseline="0" dirty="0"/>
              <a:t> advertising “Duka la Dawa Muhimu” or “Essential Drug Shop”</a:t>
            </a:r>
            <a:endParaRPr lang="en-US" dirty="0"/>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t>2</a:t>
            </a:fld>
            <a:endParaRPr lang="en-US" dirty="0"/>
          </a:p>
        </p:txBody>
      </p:sp>
    </p:spTree>
    <p:extLst>
      <p:ext uri="{BB962C8B-B14F-4D97-AF65-F5344CB8AC3E}">
        <p14:creationId xmlns:p14="http://schemas.microsoft.com/office/powerpoint/2010/main" val="2129237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1184275" y="698500"/>
            <a:ext cx="46513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marL="165154" indent="-165154">
              <a:defRPr/>
            </a:pPr>
            <a:endParaRPr lang="en-US" sz="1400" b="1" dirty="0"/>
          </a:p>
          <a:p>
            <a:pPr>
              <a:defRPr/>
            </a:pPr>
            <a:r>
              <a:rPr lang="en-US" sz="1400" smtClean="0"/>
              <a:t>Including data from drug</a:t>
            </a:r>
            <a:r>
              <a:rPr lang="en-US" sz="1400" baseline="0" smtClean="0"/>
              <a:t> shops in HMIS</a:t>
            </a:r>
          </a:p>
          <a:p>
            <a:pPr>
              <a:defRPr/>
            </a:pPr>
            <a:r>
              <a:rPr lang="en-US" sz="1400" baseline="0" smtClean="0"/>
              <a:t>Technical skills for DMPA for example?</a:t>
            </a:r>
            <a:endParaRPr lang="en-US" sz="1400"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653" indent="-285636">
              <a:defRPr>
                <a:solidFill>
                  <a:schemeClr val="tx1"/>
                </a:solidFill>
                <a:latin typeface="Arial" pitchFamily="34" charset="0"/>
              </a:defRPr>
            </a:lvl2pPr>
            <a:lvl3pPr marL="1142543" indent="-228509">
              <a:defRPr>
                <a:solidFill>
                  <a:schemeClr val="tx1"/>
                </a:solidFill>
                <a:latin typeface="Arial" pitchFamily="34" charset="0"/>
              </a:defRPr>
            </a:lvl3pPr>
            <a:lvl4pPr marL="1599560" indent="-228509">
              <a:defRPr>
                <a:solidFill>
                  <a:schemeClr val="tx1"/>
                </a:solidFill>
                <a:latin typeface="Arial" pitchFamily="34" charset="0"/>
              </a:defRPr>
            </a:lvl4pPr>
            <a:lvl5pPr marL="2056577" indent="-228509">
              <a:defRPr>
                <a:solidFill>
                  <a:schemeClr val="tx1"/>
                </a:solidFill>
                <a:latin typeface="Arial" pitchFamily="34" charset="0"/>
              </a:defRPr>
            </a:lvl5pPr>
            <a:lvl6pPr marL="2513594" indent="-228509" eaLnBrk="0" fontAlgn="base" hangingPunct="0">
              <a:spcBef>
                <a:spcPct val="0"/>
              </a:spcBef>
              <a:spcAft>
                <a:spcPct val="0"/>
              </a:spcAft>
              <a:defRPr>
                <a:solidFill>
                  <a:schemeClr val="tx1"/>
                </a:solidFill>
                <a:latin typeface="Arial" pitchFamily="34" charset="0"/>
              </a:defRPr>
            </a:lvl6pPr>
            <a:lvl7pPr marL="2970611" indent="-228509" eaLnBrk="0" fontAlgn="base" hangingPunct="0">
              <a:spcBef>
                <a:spcPct val="0"/>
              </a:spcBef>
              <a:spcAft>
                <a:spcPct val="0"/>
              </a:spcAft>
              <a:defRPr>
                <a:solidFill>
                  <a:schemeClr val="tx1"/>
                </a:solidFill>
                <a:latin typeface="Arial" pitchFamily="34" charset="0"/>
              </a:defRPr>
            </a:lvl7pPr>
            <a:lvl8pPr marL="3427628" indent="-228509" eaLnBrk="0" fontAlgn="base" hangingPunct="0">
              <a:spcBef>
                <a:spcPct val="0"/>
              </a:spcBef>
              <a:spcAft>
                <a:spcPct val="0"/>
              </a:spcAft>
              <a:defRPr>
                <a:solidFill>
                  <a:schemeClr val="tx1"/>
                </a:solidFill>
                <a:latin typeface="Arial" pitchFamily="34" charset="0"/>
              </a:defRPr>
            </a:lvl8pPr>
            <a:lvl9pPr marL="3884646" indent="-228509" eaLnBrk="0" fontAlgn="base" hangingPunct="0">
              <a:spcBef>
                <a:spcPct val="0"/>
              </a:spcBef>
              <a:spcAft>
                <a:spcPct val="0"/>
              </a:spcAft>
              <a:defRPr>
                <a:solidFill>
                  <a:schemeClr val="tx1"/>
                </a:solidFill>
                <a:latin typeface="Arial" pitchFamily="34" charset="0"/>
              </a:defRPr>
            </a:lvl9pPr>
          </a:lstStyle>
          <a:p>
            <a:fld id="{2142D894-B711-4BF4-8AB2-31FBF68E4857}" type="slidenum">
              <a:rPr lang="es-ES_tradnl" altLang="en-US" smtClean="0">
                <a:solidFill>
                  <a:srgbClr val="000000"/>
                </a:solidFill>
              </a:rPr>
              <a:pPr/>
              <a:t>4</a:t>
            </a:fld>
            <a:endParaRPr lang="es-ES_tradnl" altLang="en-US" dirty="0">
              <a:solidFill>
                <a:srgbClr val="000000"/>
              </a:solidFill>
            </a:endParaRPr>
          </a:p>
        </p:txBody>
      </p:sp>
    </p:spTree>
    <p:extLst>
      <p:ext uri="{BB962C8B-B14F-4D97-AF65-F5344CB8AC3E}">
        <p14:creationId xmlns:p14="http://schemas.microsoft.com/office/powerpoint/2010/main" val="2096647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p:txBody>
          <a:bodyPr/>
          <a:lstStyle/>
          <a:p>
            <a:r>
              <a:rPr lang="en-US" dirty="0"/>
              <a:t>* Subgrants </a:t>
            </a:r>
            <a:r>
              <a:rPr lang="en-US" baseline="0" dirty="0"/>
              <a:t>have ended</a:t>
            </a:r>
            <a:endParaRPr lang="en-US" dirty="0"/>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t>6</a:t>
            </a:fld>
            <a:endParaRPr lang="en-US" dirty="0"/>
          </a:p>
        </p:txBody>
      </p:sp>
    </p:spTree>
    <p:extLst>
      <p:ext uri="{BB962C8B-B14F-4D97-AF65-F5344CB8AC3E}">
        <p14:creationId xmlns:p14="http://schemas.microsoft.com/office/powerpoint/2010/main" val="3828544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Cover">
    <p:spTree>
      <p:nvGrpSpPr>
        <p:cNvPr id="1" name=""/>
        <p:cNvGrpSpPr/>
        <p:nvPr/>
      </p:nvGrpSpPr>
      <p:grpSpPr>
        <a:xfrm>
          <a:off x="0" y="0"/>
          <a:ext cx="0" cy="0"/>
          <a:chOff x="0" y="0"/>
          <a:chExt cx="0" cy="0"/>
        </a:xfrm>
      </p:grpSpPr>
      <p:pic>
        <p:nvPicPr>
          <p:cNvPr id="7" name="Picture 3" descr="P:\CKE\Communications\Branding &amp; Identity\MSH_New Logo files 2009\RGB\MSH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95698" y="5943600"/>
            <a:ext cx="1638302" cy="67559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1040681" y="4444425"/>
            <a:ext cx="6858000" cy="584775"/>
          </a:xfrm>
          <a:prstGeom prst="rect">
            <a:avLst/>
          </a:prstGeom>
        </p:spPr>
        <p:txBody>
          <a:bodyPr wrap="square">
            <a:spAutoFit/>
          </a:bodyPr>
          <a:lstStyle/>
          <a:p>
            <a:pPr algn="ctr"/>
            <a:r>
              <a:rPr lang="en-US" sz="3200" i="1" spc="300" dirty="0">
                <a:solidFill>
                  <a:schemeClr val="accent2"/>
                </a:solidFill>
                <a:latin typeface="+mn-lt"/>
                <a:sym typeface="Gill Sans"/>
              </a:rPr>
              <a:t>envision a world</a:t>
            </a:r>
            <a:endParaRPr lang="en-US" sz="3200" i="1" spc="300" dirty="0">
              <a:solidFill>
                <a:schemeClr val="accent2"/>
              </a:solidFill>
              <a:latin typeface="+mn-lt"/>
            </a:endParaRPr>
          </a:p>
        </p:txBody>
      </p:sp>
      <p:sp>
        <p:nvSpPr>
          <p:cNvPr id="10" name="Rectangle 9"/>
          <p:cNvSpPr/>
          <p:nvPr userDrawn="1"/>
        </p:nvSpPr>
        <p:spPr>
          <a:xfrm>
            <a:off x="1040681" y="4894139"/>
            <a:ext cx="6858000" cy="954107"/>
          </a:xfrm>
          <a:prstGeom prst="rect">
            <a:avLst/>
          </a:prstGeom>
        </p:spPr>
        <p:txBody>
          <a:bodyPr wrap="square">
            <a:spAutoFit/>
          </a:bodyPr>
          <a:lstStyle/>
          <a:p>
            <a:pPr algn="ctr"/>
            <a:r>
              <a:rPr lang="en-US" sz="3600" spc="300" dirty="0">
                <a:solidFill>
                  <a:schemeClr val="accent2"/>
                </a:solidFill>
                <a:latin typeface="Gill Sans Std Light" pitchFamily="34" charset="0"/>
                <a:sym typeface="Gill Sans"/>
              </a:rPr>
              <a:t>WHERE</a:t>
            </a:r>
            <a:r>
              <a:rPr lang="en-US" sz="3600" spc="300" dirty="0">
                <a:solidFill>
                  <a:schemeClr val="accent2"/>
                </a:solidFill>
                <a:latin typeface="+mj-lt"/>
                <a:sym typeface="Gill Sans"/>
              </a:rPr>
              <a:t> EVERYONE</a:t>
            </a:r>
          </a:p>
          <a:p>
            <a:pPr algn="ctr"/>
            <a:r>
              <a:rPr lang="en-US" sz="2000" spc="300" dirty="0">
                <a:solidFill>
                  <a:schemeClr val="accent2"/>
                </a:solidFill>
                <a:latin typeface="Gill Sans Std Light" pitchFamily="34" charset="0"/>
                <a:sym typeface="Gill Sans"/>
              </a:rPr>
              <a:t>has the opportunity for a </a:t>
            </a:r>
            <a:r>
              <a:rPr lang="en-US" sz="2000" b="1" spc="300" dirty="0">
                <a:solidFill>
                  <a:schemeClr val="accent2"/>
                </a:solidFill>
                <a:latin typeface="+mj-lt"/>
                <a:sym typeface="Gill Sans"/>
              </a:rPr>
              <a:t>healthy life</a:t>
            </a:r>
            <a:endParaRPr lang="en-US" sz="2000" b="1" spc="300" dirty="0">
              <a:solidFill>
                <a:schemeClr val="accent2"/>
              </a:solidFill>
              <a:latin typeface="+mj-lt"/>
            </a:endParaRPr>
          </a:p>
        </p:txBody>
      </p:sp>
      <p:cxnSp>
        <p:nvCxnSpPr>
          <p:cNvPr id="11" name="Straight Connector 10"/>
          <p:cNvCxnSpPr/>
          <p:nvPr userDrawn="1"/>
        </p:nvCxnSpPr>
        <p:spPr>
          <a:xfrm>
            <a:off x="6400800" y="4707255"/>
            <a:ext cx="6858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896374" y="4741759"/>
            <a:ext cx="6858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Picture Placeholder 13"/>
          <p:cNvSpPr>
            <a:spLocks noGrp="1"/>
          </p:cNvSpPr>
          <p:nvPr>
            <p:ph type="pic" sz="quarter" idx="10"/>
          </p:nvPr>
        </p:nvSpPr>
        <p:spPr>
          <a:xfrm>
            <a:off x="0" y="-1"/>
            <a:ext cx="9144000" cy="4382829"/>
          </a:xfrm>
          <a:prstGeom prst="rect">
            <a:avLst/>
          </a:prstGeom>
        </p:spPr>
        <p:txBody>
          <a:bodyPr/>
          <a:lstStyle/>
          <a:p>
            <a:endParaRPr lang="en-US" dirty="0"/>
          </a:p>
        </p:txBody>
      </p:sp>
      <p:sp>
        <p:nvSpPr>
          <p:cNvPr id="8" name="Rectangle 7"/>
          <p:cNvSpPr/>
          <p:nvPr userDrawn="1"/>
        </p:nvSpPr>
        <p:spPr>
          <a:xfrm>
            <a:off x="0" y="4382828"/>
            <a:ext cx="9142259" cy="112972"/>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96226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8" name="Rectangle 7"/>
          <p:cNvSpPr/>
          <p:nvPr userDrawn="1"/>
        </p:nvSpPr>
        <p:spPr>
          <a:xfrm>
            <a:off x="0" y="6271404"/>
            <a:ext cx="9144000" cy="586596"/>
          </a:xfrm>
          <a:prstGeom prst="rect">
            <a:avLst/>
          </a:pr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10" name="Picture 3" descr="P:\CKE\Communications\Branding &amp; Identity\MSH_New Logo files 2009\RGB\MSH_rgb.jpg"/>
          <p:cNvPicPr>
            <a:picLocks noChangeAspect="1" noChangeArrowheads="1"/>
          </p:cNvPicPr>
          <p:nvPr userDrawn="1"/>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backgroundRemoval t="0" b="100000" l="0" r="37321">
                        <a14:foregroundMark x1="19378" y1="32302" x2="19378" y2="32302"/>
                        <a14:foregroundMark x1="21850" y1="24178" x2="21850" y2="24178"/>
                        <a14:foregroundMark x1="23046" y1="15474" x2="23046" y2="15474"/>
                        <a14:foregroundMark x1="16108" y1="38104" x2="16108" y2="38104"/>
                        <a14:foregroundMark x1="14593" y1="44681" x2="14593" y2="44681"/>
                        <a14:foregroundMark x1="14593" y1="74081" x2="14593" y2="74081"/>
                        <a14:foregroundMark x1="11882" y1="82012" x2="11882" y2="82012"/>
                        <a14:foregroundMark x1="20574" y1="60735" x2="20574" y2="60735"/>
                        <a14:foregroundMark x1="24242" y1="51257" x2="24242" y2="51257"/>
                        <a14:foregroundMark x1="10686" y1="15474" x2="10686" y2="15474"/>
                        <a14:foregroundMark x1="6459" y1="24952" x2="6459" y2="24952"/>
                        <a14:foregroundMark x1="30861" y1="30754" x2="30861" y2="30754"/>
                        <a14:foregroundMark x1="32935" y1="38878" x2="32935" y2="38878"/>
                        <a14:foregroundMark x1="5263" y1="74662" x2="5263" y2="74662"/>
                        <a14:foregroundMark x1="2552" y1="39652" x2="2552" y2="39652"/>
                        <a14:foregroundMark x1="2233" y1="62282" x2="2233" y2="62282"/>
                        <a14:foregroundMark x1="33254" y1="57253" x2="33254" y2="57253"/>
                        <a14:foregroundMark x1="32376" y1="68085" x2="32376" y2="68085"/>
                        <a14:foregroundMark x1="18182" y1="10638" x2="9410" y2="16441"/>
                        <a14:backgroundMark x1="15869" y1="19729" x2="15869" y2="19729"/>
                      </a14:backgroundRemoval>
                    </a14:imgEffect>
                    <a14:imgEffect>
                      <a14:brightnessContrast bright="100000"/>
                    </a14:imgEffect>
                  </a14:imgLayer>
                </a14:imgProps>
              </a:ext>
              <a:ext uri="{28A0092B-C50C-407E-A947-70E740481C1C}">
                <a14:useLocalDpi xmlns:a14="http://schemas.microsoft.com/office/drawing/2010/main" val="0"/>
              </a:ext>
            </a:extLst>
          </a:blip>
          <a:srcRect r="62805"/>
          <a:stretch/>
        </p:blipFill>
        <p:spPr bwMode="auto">
          <a:xfrm>
            <a:off x="7605426" y="6379207"/>
            <a:ext cx="326198" cy="3616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69950" y="6351408"/>
            <a:ext cx="5073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lide Number Placeholder 26"/>
          <p:cNvSpPr>
            <a:spLocks noGrp="1"/>
          </p:cNvSpPr>
          <p:nvPr>
            <p:ph type="sldNum" sz="quarter" idx="4"/>
          </p:nvPr>
        </p:nvSpPr>
        <p:spPr>
          <a:xfrm>
            <a:off x="7931624" y="6356350"/>
            <a:ext cx="1007660"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pPr/>
              <a:t>‹#›</a:t>
            </a:fld>
            <a:endParaRPr lang="en-US" dirty="0"/>
          </a:p>
        </p:txBody>
      </p:sp>
    </p:spTree>
    <p:extLst>
      <p:ext uri="{BB962C8B-B14F-4D97-AF65-F5344CB8AC3E}">
        <p14:creationId xmlns:p14="http://schemas.microsoft.com/office/powerpoint/2010/main" val="3178890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1219200"/>
            <a:ext cx="4724400" cy="4906963"/>
          </a:xfrm>
          <a:prstGeom prst="rect">
            <a:avLst/>
          </a:prstGeom>
        </p:spPr>
        <p:txBody>
          <a:bodyPr/>
          <a:lstStyle>
            <a:lvl1pPr>
              <a:buClr>
                <a:schemeClr val="accent2"/>
              </a:buClr>
              <a:defRPr sz="3200"/>
            </a:lvl1pPr>
            <a:lvl2pPr>
              <a:buClr>
                <a:schemeClr val="accent2"/>
              </a:buClr>
              <a:defRPr sz="2800"/>
            </a:lvl2pPr>
            <a:lvl3pPr>
              <a:buClr>
                <a:schemeClr val="accent2"/>
              </a:buClr>
              <a:defRPr sz="2400"/>
            </a:lvl3pPr>
            <a:lvl4pPr>
              <a:buClr>
                <a:schemeClr val="accent2"/>
              </a:buClr>
              <a:defRPr sz="2000"/>
            </a:lvl4pPr>
            <a:lvl5pPr>
              <a:buClr>
                <a:schemeClr val="accent2"/>
              </a:buCl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219200"/>
            <a:ext cx="2667000" cy="49069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itle 1"/>
          <p:cNvSpPr>
            <a:spLocks noGrp="1"/>
          </p:cNvSpPr>
          <p:nvPr>
            <p:ph type="title" hasCustomPrompt="1"/>
          </p:nvPr>
        </p:nvSpPr>
        <p:spPr>
          <a:xfrm>
            <a:off x="457200" y="350838"/>
            <a:ext cx="7467600" cy="639762"/>
          </a:xfrm>
          <a:prstGeom prst="rect">
            <a:avLst/>
          </a:prstGeom>
        </p:spPr>
        <p:txBody>
          <a:bodyPr>
            <a:normAutofit/>
          </a:bodyPr>
          <a:lst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a:lstStyle>
          <a:p>
            <a:r>
              <a:rPr lang="en-US" dirty="0"/>
              <a:t>CLICK TO EDIT MASTER TITLE STYLE</a:t>
            </a:r>
          </a:p>
        </p:txBody>
      </p:sp>
      <p:sp>
        <p:nvSpPr>
          <p:cNvPr id="12" name="Slide Number Placeholder 26"/>
          <p:cNvSpPr>
            <a:spLocks noGrp="1"/>
          </p:cNvSpPr>
          <p:nvPr>
            <p:ph type="sldNum" sz="quarter" idx="4"/>
          </p:nvPr>
        </p:nvSpPr>
        <p:spPr>
          <a:xfrm>
            <a:off x="7931624" y="6356350"/>
            <a:ext cx="1007660"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pPr/>
              <a:t>‹#›</a:t>
            </a:fld>
            <a:endParaRPr lang="en-US" dirty="0"/>
          </a:p>
        </p:txBody>
      </p:sp>
    </p:spTree>
    <p:extLst>
      <p:ext uri="{BB962C8B-B14F-4D97-AF65-F5344CB8AC3E}">
        <p14:creationId xmlns:p14="http://schemas.microsoft.com/office/powerpoint/2010/main" val="262430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0600" y="4876800"/>
            <a:ext cx="6934200" cy="414338"/>
          </a:xfrm>
          <a:prstGeom prst="rect">
            <a:avLst/>
          </a:prstGeom>
        </p:spPr>
        <p:txBody>
          <a:bodyPr anchor="b">
            <a:normAutofit/>
          </a:bodyPr>
          <a:lstStyle>
            <a:lvl1pPr algn="r">
              <a:defRPr sz="1800" b="1" spc="0">
                <a:latin typeface="Gill Sans MT" panose="020B0502020104020203" pitchFamily="34" charset="0"/>
              </a:defRPr>
            </a:lvl1pPr>
          </a:lstStyle>
          <a:p>
            <a:r>
              <a:rPr lang="en-US" dirty="0"/>
              <a:t>Click to edit Master title style</a:t>
            </a:r>
          </a:p>
        </p:txBody>
      </p:sp>
      <p:sp>
        <p:nvSpPr>
          <p:cNvPr id="3" name="Picture Placeholder 2"/>
          <p:cNvSpPr>
            <a:spLocks noGrp="1"/>
          </p:cNvSpPr>
          <p:nvPr>
            <p:ph type="pic" idx="1"/>
          </p:nvPr>
        </p:nvSpPr>
        <p:spPr>
          <a:xfrm>
            <a:off x="0" y="1142999"/>
            <a:ext cx="7924800" cy="365760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990600" y="5291138"/>
            <a:ext cx="6934200" cy="804862"/>
          </a:xfrm>
          <a:prstGeom prst="rect">
            <a:avLst/>
          </a:prstGeom>
        </p:spPr>
        <p:txBody>
          <a:bodyPr/>
          <a:lstStyle>
            <a:lvl1pPr marL="0" indent="0" algn="r">
              <a:buNone/>
              <a:defRPr sz="1400" i="1" spc="300">
                <a:solidFill>
                  <a:schemeClr val="tx1"/>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Slide Number Placeholder 26"/>
          <p:cNvSpPr>
            <a:spLocks noGrp="1"/>
          </p:cNvSpPr>
          <p:nvPr>
            <p:ph type="sldNum" sz="quarter" idx="4"/>
          </p:nvPr>
        </p:nvSpPr>
        <p:spPr>
          <a:xfrm>
            <a:off x="7931623" y="6356350"/>
            <a:ext cx="1048603"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pPr/>
              <a:t>‹#›</a:t>
            </a:fld>
            <a:endParaRPr lang="en-US" dirty="0"/>
          </a:p>
        </p:txBody>
      </p:sp>
    </p:spTree>
    <p:extLst>
      <p:ext uri="{BB962C8B-B14F-4D97-AF65-F5344CB8AC3E}">
        <p14:creationId xmlns:p14="http://schemas.microsoft.com/office/powerpoint/2010/main" val="2663522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resentation Cover">
    <p:spTree>
      <p:nvGrpSpPr>
        <p:cNvPr id="1" name=""/>
        <p:cNvGrpSpPr/>
        <p:nvPr/>
      </p:nvGrpSpPr>
      <p:grpSpPr>
        <a:xfrm>
          <a:off x="0" y="0"/>
          <a:ext cx="0" cy="0"/>
          <a:chOff x="0" y="0"/>
          <a:chExt cx="0" cy="0"/>
        </a:xfrm>
      </p:grpSpPr>
      <p:pic>
        <p:nvPicPr>
          <p:cNvPr id="7" name="Picture 3" descr="P:\CKE\Communications\Branding &amp; Identity\MSH_New Logo files 2009\RGB\MSH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95698" y="5880685"/>
            <a:ext cx="1752600" cy="72273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1040681" y="4011541"/>
            <a:ext cx="6858000" cy="769441"/>
          </a:xfrm>
          <a:prstGeom prst="rect">
            <a:avLst/>
          </a:prstGeom>
        </p:spPr>
        <p:txBody>
          <a:bodyPr wrap="square">
            <a:spAutoFit/>
          </a:bodyPr>
          <a:lstStyle/>
          <a:p>
            <a:pPr algn="ctr"/>
            <a:r>
              <a:rPr lang="en-US" sz="4400" i="1" spc="300" dirty="0">
                <a:solidFill>
                  <a:srgbClr val="788E1E"/>
                </a:solidFill>
                <a:latin typeface="Garamond"/>
                <a:sym typeface="Gill Sans"/>
              </a:rPr>
              <a:t>envision a world</a:t>
            </a:r>
            <a:endParaRPr lang="en-US" sz="4400" i="1" spc="300" dirty="0">
              <a:solidFill>
                <a:srgbClr val="788E1E"/>
              </a:solidFill>
              <a:latin typeface="Garamond"/>
            </a:endParaRPr>
          </a:p>
        </p:txBody>
      </p:sp>
      <p:sp>
        <p:nvSpPr>
          <p:cNvPr id="10" name="Rectangle 9"/>
          <p:cNvSpPr/>
          <p:nvPr userDrawn="1"/>
        </p:nvSpPr>
        <p:spPr>
          <a:xfrm>
            <a:off x="1040681" y="4639554"/>
            <a:ext cx="6858000" cy="1077218"/>
          </a:xfrm>
          <a:prstGeom prst="rect">
            <a:avLst/>
          </a:prstGeom>
        </p:spPr>
        <p:txBody>
          <a:bodyPr wrap="square">
            <a:spAutoFit/>
          </a:bodyPr>
          <a:lstStyle/>
          <a:p>
            <a:pPr algn="ctr"/>
            <a:r>
              <a:rPr lang="en-US" sz="4400" spc="300" dirty="0">
                <a:solidFill>
                  <a:srgbClr val="788E1E"/>
                </a:solidFill>
                <a:latin typeface="GillSans Light" panose="020B0402020204020204" pitchFamily="34" charset="0"/>
                <a:sym typeface="Gill Sans"/>
              </a:rPr>
              <a:t>WHERE</a:t>
            </a:r>
            <a:r>
              <a:rPr lang="en-US" sz="4400" spc="300" dirty="0">
                <a:solidFill>
                  <a:srgbClr val="788E1E"/>
                </a:solidFill>
                <a:latin typeface="Gill Sans MT"/>
                <a:sym typeface="Gill Sans"/>
              </a:rPr>
              <a:t> EVERYONE</a:t>
            </a:r>
          </a:p>
          <a:p>
            <a:pPr algn="ctr"/>
            <a:r>
              <a:rPr lang="en-US" sz="2000" spc="300" dirty="0">
                <a:solidFill>
                  <a:srgbClr val="788E1E"/>
                </a:solidFill>
                <a:latin typeface="GillSans Light" panose="020B0402020204020204" pitchFamily="34" charset="0"/>
                <a:sym typeface="Gill Sans"/>
              </a:rPr>
              <a:t>has the opportunity for a </a:t>
            </a:r>
            <a:r>
              <a:rPr lang="en-US" sz="2000" b="1" spc="300" dirty="0">
                <a:solidFill>
                  <a:srgbClr val="788E1E"/>
                </a:solidFill>
                <a:latin typeface="Gill Sans MT"/>
                <a:sym typeface="Gill Sans"/>
              </a:rPr>
              <a:t>healthy life</a:t>
            </a:r>
            <a:endParaRPr lang="en-US" sz="2000" b="1" spc="300" dirty="0">
              <a:solidFill>
                <a:srgbClr val="788E1E"/>
              </a:solidFill>
              <a:latin typeface="Gill Sans MT"/>
            </a:endParaRPr>
          </a:p>
        </p:txBody>
      </p:sp>
      <p:cxnSp>
        <p:nvCxnSpPr>
          <p:cNvPr id="11" name="Straight Connector 10"/>
          <p:cNvCxnSpPr/>
          <p:nvPr userDrawn="1"/>
        </p:nvCxnSpPr>
        <p:spPr>
          <a:xfrm>
            <a:off x="6400800" y="4452670"/>
            <a:ext cx="6858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896374" y="4487174"/>
            <a:ext cx="6858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Picture Placeholder 13"/>
          <p:cNvSpPr>
            <a:spLocks noGrp="1"/>
          </p:cNvSpPr>
          <p:nvPr>
            <p:ph type="pic" sz="quarter" idx="10"/>
          </p:nvPr>
        </p:nvSpPr>
        <p:spPr>
          <a:xfrm>
            <a:off x="0" y="0"/>
            <a:ext cx="9144000" cy="3849688"/>
          </a:xfrm>
          <a:prstGeom prst="rect">
            <a:avLst/>
          </a:prstGeom>
        </p:spPr>
        <p:txBody>
          <a:bodyPr/>
          <a:lstStyle/>
          <a:p>
            <a:endParaRPr lang="en-US" dirty="0"/>
          </a:p>
        </p:txBody>
      </p:sp>
      <p:sp>
        <p:nvSpPr>
          <p:cNvPr id="8" name="Rectangle 7"/>
          <p:cNvSpPr/>
          <p:nvPr userDrawn="1"/>
        </p:nvSpPr>
        <p:spPr>
          <a:xfrm>
            <a:off x="0" y="3849428"/>
            <a:ext cx="9142259" cy="112972"/>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355301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57200" y="1143000"/>
            <a:ext cx="8229600" cy="2133600"/>
          </a:xfrm>
          <a:prstGeom prst="rect">
            <a:avLst/>
          </a:prstGeom>
        </p:spPr>
        <p:txBody>
          <a:bodyPr anchor="b"/>
          <a:lstStyle>
            <a:lvl1pPr marL="0" indent="0" algn="ctr">
              <a:buNone/>
              <a:defRPr sz="4000" spc="0" baseline="0">
                <a:solidFill>
                  <a:schemeClr val="accent1"/>
                </a:solidFill>
              </a:defRPr>
            </a:lvl1pPr>
            <a:lvl2pPr marL="0" marR="0" indent="0" algn="ctr" rtl="0">
              <a:spcBef>
                <a:spcPts val="0"/>
              </a:spcBef>
              <a:spcAft>
                <a:spcPts val="0"/>
              </a:spcAft>
              <a:buSzPct val="25000"/>
              <a:buNone/>
              <a:defRPr sz="2400" i="1" baseline="0">
                <a:solidFill>
                  <a:schemeClr val="tx1"/>
                </a:solidFill>
                <a:latin typeface="+mn-lt"/>
              </a:defRPr>
            </a:lvl2pPr>
          </a:lstStyle>
          <a:p>
            <a:pPr lvl="0"/>
            <a:r>
              <a:rPr lang="en-US" dirty="0"/>
              <a:t>PRESENTATION TITLE</a:t>
            </a:r>
          </a:p>
        </p:txBody>
      </p:sp>
      <p:sp>
        <p:nvSpPr>
          <p:cNvPr id="10" name="Subtitle 2"/>
          <p:cNvSpPr>
            <a:spLocks noGrp="1"/>
          </p:cNvSpPr>
          <p:nvPr>
            <p:ph type="subTitle" idx="1" hasCustomPrompt="1"/>
          </p:nvPr>
        </p:nvSpPr>
        <p:spPr>
          <a:xfrm>
            <a:off x="457200" y="3505200"/>
            <a:ext cx="8229600" cy="1295400"/>
          </a:xfrm>
          <a:prstGeom prst="rect">
            <a:avLst/>
          </a:prstGeom>
        </p:spPr>
        <p:txBody>
          <a:bodyPr>
            <a:normAutofit/>
          </a:bodyPr>
          <a:lstStyle>
            <a:lvl1pPr marL="0" indent="0" algn="ctr">
              <a:buNone/>
              <a:defRPr sz="2400" i="1">
                <a:solidFill>
                  <a:schemeClr val="tx1"/>
                </a:solidFill>
                <a:latin typeface="+mn-lt"/>
              </a:defRPr>
            </a:lvl1pPr>
            <a:lvl2pPr marL="0" marR="0" indent="0" algn="ctr" rtl="0">
              <a:spcBef>
                <a:spcPts val="0"/>
              </a:spcBef>
              <a:spcAft>
                <a:spcPts val="0"/>
              </a:spcAft>
              <a:buSzPct val="25000"/>
              <a:buNone/>
              <a:defRPr spc="3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1" indent="0" algn="ctr" rtl="0">
              <a:spcBef>
                <a:spcPts val="0"/>
              </a:spcBef>
              <a:spcAft>
                <a:spcPts val="0"/>
              </a:spcAft>
              <a:buSzPct val="25000"/>
              <a:buNone/>
            </a:pPr>
            <a:r>
              <a:rPr lang="en-US" sz="2300" b="0" i="1" u="none" strike="noStrike" cap="none" baseline="0" dirty="0">
                <a:solidFill>
                  <a:schemeClr val="tx2">
                    <a:lumMod val="75000"/>
                  </a:schemeClr>
                </a:solidFill>
                <a:latin typeface="Garamond"/>
                <a:ea typeface="Garamond"/>
                <a:cs typeface="Garamond"/>
                <a:sym typeface="Garamond"/>
              </a:rPr>
              <a:t>Presented by: (Insert name here)</a:t>
            </a:r>
          </a:p>
        </p:txBody>
      </p:sp>
      <p:sp>
        <p:nvSpPr>
          <p:cNvPr id="13" name="Rectangle 12"/>
          <p:cNvSpPr/>
          <p:nvPr userDrawn="1"/>
        </p:nvSpPr>
        <p:spPr>
          <a:xfrm>
            <a:off x="0" y="6271404"/>
            <a:ext cx="9144000" cy="586596"/>
          </a:xfrm>
          <a:prstGeom prst="rect">
            <a:avLst/>
          </a:pr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pic>
        <p:nvPicPr>
          <p:cNvPr id="15" name="Picture 3" descr="P:\CKE\Communications\Branding &amp; Identity\MSH_New Logo files 2009\RGB\MSH_rgb.jpg"/>
          <p:cNvPicPr>
            <a:picLocks noChangeAspect="1" noChangeArrowheads="1"/>
          </p:cNvPicPr>
          <p:nvPr userDrawn="1"/>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backgroundRemoval t="0" b="100000" l="0" r="37321">
                        <a14:foregroundMark x1="19378" y1="32302" x2="19378" y2="32302"/>
                        <a14:foregroundMark x1="21850" y1="24178" x2="21850" y2="24178"/>
                        <a14:foregroundMark x1="23046" y1="15474" x2="23046" y2="15474"/>
                        <a14:foregroundMark x1="16108" y1="38104" x2="16108" y2="38104"/>
                        <a14:foregroundMark x1="14593" y1="44681" x2="14593" y2="44681"/>
                        <a14:foregroundMark x1="14593" y1="74081" x2="14593" y2="74081"/>
                        <a14:foregroundMark x1="11882" y1="82012" x2="11882" y2="82012"/>
                        <a14:foregroundMark x1="20574" y1="60735" x2="20574" y2="60735"/>
                        <a14:foregroundMark x1="24242" y1="51257" x2="24242" y2="51257"/>
                        <a14:foregroundMark x1="10686" y1="15474" x2="10686" y2="15474"/>
                        <a14:foregroundMark x1="6459" y1="24952" x2="6459" y2="24952"/>
                        <a14:foregroundMark x1="30861" y1="30754" x2="30861" y2="30754"/>
                        <a14:foregroundMark x1="32935" y1="38878" x2="32935" y2="38878"/>
                        <a14:foregroundMark x1="5263" y1="74662" x2="5263" y2="74662"/>
                        <a14:foregroundMark x1="2552" y1="39652" x2="2552" y2="39652"/>
                        <a14:foregroundMark x1="2233" y1="62282" x2="2233" y2="62282"/>
                        <a14:foregroundMark x1="33254" y1="57253" x2="33254" y2="57253"/>
                        <a14:foregroundMark x1="32376" y1="68085" x2="32376" y2="68085"/>
                        <a14:foregroundMark x1="18182" y1="10638" x2="9410" y2="16441"/>
                        <a14:backgroundMark x1="15869" y1="19729" x2="15869" y2="19729"/>
                      </a14:backgroundRemoval>
                    </a14:imgEffect>
                    <a14:imgEffect>
                      <a14:brightnessContrast bright="100000"/>
                    </a14:imgEffect>
                  </a14:imgLayer>
                </a14:imgProps>
              </a:ext>
              <a:ext uri="{28A0092B-C50C-407E-A947-70E740481C1C}">
                <a14:useLocalDpi xmlns:a14="http://schemas.microsoft.com/office/drawing/2010/main" val="0"/>
              </a:ext>
            </a:extLst>
          </a:blip>
          <a:srcRect r="62805"/>
          <a:stretch/>
        </p:blipFill>
        <p:spPr bwMode="auto">
          <a:xfrm>
            <a:off x="7605426" y="6379207"/>
            <a:ext cx="326198" cy="3616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69950" y="6351408"/>
            <a:ext cx="5073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Slide Number Placeholder 26"/>
          <p:cNvSpPr>
            <a:spLocks noGrp="1"/>
          </p:cNvSpPr>
          <p:nvPr>
            <p:ph type="sldNum" sz="quarter" idx="4"/>
          </p:nvPr>
        </p:nvSpPr>
        <p:spPr>
          <a:xfrm>
            <a:off x="7931624" y="6356350"/>
            <a:ext cx="884830"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99425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Section Divider Layout">
    <p:spTree>
      <p:nvGrpSpPr>
        <p:cNvPr id="1" name=""/>
        <p:cNvGrpSpPr/>
        <p:nvPr/>
      </p:nvGrpSpPr>
      <p:grpSpPr>
        <a:xfrm>
          <a:off x="0" y="0"/>
          <a:ext cx="0" cy="0"/>
          <a:chOff x="0" y="0"/>
          <a:chExt cx="0" cy="0"/>
        </a:xfrm>
      </p:grpSpPr>
      <p:sp>
        <p:nvSpPr>
          <p:cNvPr id="12" name="Rectangle 11"/>
          <p:cNvSpPr>
            <a:spLocks noChangeAspect="1"/>
          </p:cNvSpPr>
          <p:nvPr userDrawn="1"/>
        </p:nvSpPr>
        <p:spPr>
          <a:xfrm>
            <a:off x="76200" y="76200"/>
            <a:ext cx="8991600" cy="67056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hasCustomPrompt="1"/>
          </p:nvPr>
        </p:nvSpPr>
        <p:spPr>
          <a:xfrm>
            <a:off x="685800" y="1752600"/>
            <a:ext cx="7772400" cy="1924050"/>
          </a:xfrm>
          <a:prstGeom prst="rect">
            <a:avLst/>
          </a:prstGeom>
        </p:spPr>
        <p:txBody>
          <a:bodyPr anchor="b"/>
          <a:lstStyle>
            <a:lvl1pPr algn="ctr">
              <a:defRPr spc="0" baseline="0">
                <a:solidFill>
                  <a:schemeClr val="bg1"/>
                </a:solidFill>
              </a:defRPr>
            </a:lvl1pPr>
          </a:lstStyle>
          <a:p>
            <a:r>
              <a:rPr lang="en-US" dirty="0"/>
              <a:t>SECTION TITLE</a:t>
            </a:r>
          </a:p>
        </p:txBody>
      </p:sp>
      <p:sp>
        <p:nvSpPr>
          <p:cNvPr id="3" name="Subtitle 2"/>
          <p:cNvSpPr>
            <a:spLocks noGrp="1"/>
          </p:cNvSpPr>
          <p:nvPr>
            <p:ph type="subTitle" idx="1" hasCustomPrompt="1"/>
          </p:nvPr>
        </p:nvSpPr>
        <p:spPr>
          <a:xfrm>
            <a:off x="685800" y="3809999"/>
            <a:ext cx="7772400" cy="685801"/>
          </a:xfrm>
          <a:prstGeom prst="rect">
            <a:avLst/>
          </a:prstGeom>
        </p:spPr>
        <p:txBody>
          <a:bodyPr/>
          <a:lstStyle>
            <a:lvl1pPr marL="0" indent="0" algn="ctr">
              <a:buNone/>
              <a:defRPr i="1" spc="3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Subtitle</a:t>
            </a:r>
          </a:p>
        </p:txBody>
      </p:sp>
      <p:pic>
        <p:nvPicPr>
          <p:cNvPr id="13" name="Picture 3" descr="P:\CKE\Communications\Branding &amp; Identity\MSH_New Logo files 2009\RGB\MSH_rgb.jpg"/>
          <p:cNvPicPr>
            <a:picLocks noChangeAspect="1" noChangeArrowheads="1"/>
          </p:cNvPicPr>
          <p:nvPr userDrawn="1"/>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backgroundRemoval t="0" b="100000" l="0" r="37321">
                        <a14:foregroundMark x1="19378" y1="32302" x2="19378" y2="32302"/>
                        <a14:foregroundMark x1="21850" y1="24178" x2="21850" y2="24178"/>
                        <a14:foregroundMark x1="23046" y1="15474" x2="23046" y2="15474"/>
                        <a14:foregroundMark x1="16108" y1="38104" x2="16108" y2="38104"/>
                        <a14:foregroundMark x1="14593" y1="44681" x2="14593" y2="44681"/>
                        <a14:foregroundMark x1="14593" y1="74081" x2="14593" y2="74081"/>
                        <a14:foregroundMark x1="11882" y1="82012" x2="11882" y2="82012"/>
                        <a14:foregroundMark x1="20574" y1="60735" x2="20574" y2="60735"/>
                        <a14:foregroundMark x1="24242" y1="51257" x2="24242" y2="51257"/>
                        <a14:foregroundMark x1="10686" y1="15474" x2="10686" y2="15474"/>
                        <a14:foregroundMark x1="6459" y1="24952" x2="6459" y2="24952"/>
                        <a14:foregroundMark x1="30861" y1="30754" x2="30861" y2="30754"/>
                        <a14:foregroundMark x1="32935" y1="38878" x2="32935" y2="38878"/>
                        <a14:foregroundMark x1="5263" y1="74662" x2="5263" y2="74662"/>
                        <a14:foregroundMark x1="2552" y1="39652" x2="2552" y2="39652"/>
                        <a14:foregroundMark x1="2233" y1="62282" x2="2233" y2="62282"/>
                        <a14:foregroundMark x1="33254" y1="57253" x2="33254" y2="57253"/>
                        <a14:foregroundMark x1="32376" y1="68085" x2="32376" y2="68085"/>
                        <a14:foregroundMark x1="18182" y1="10638" x2="9410" y2="16441"/>
                        <a14:backgroundMark x1="15869" y1="19729" x2="15869" y2="19729"/>
                      </a14:backgroundRemoval>
                    </a14:imgEffect>
                    <a14:imgEffect>
                      <a14:brightnessContrast bright="100000"/>
                    </a14:imgEffect>
                  </a14:imgLayer>
                </a14:imgProps>
              </a:ext>
              <a:ext uri="{28A0092B-C50C-407E-A947-70E740481C1C}">
                <a14:useLocalDpi xmlns:a14="http://schemas.microsoft.com/office/drawing/2010/main" val="0"/>
              </a:ext>
            </a:extLst>
          </a:blip>
          <a:srcRect r="62805"/>
          <a:stretch/>
        </p:blipFill>
        <p:spPr bwMode="auto">
          <a:xfrm>
            <a:off x="7605426" y="6379207"/>
            <a:ext cx="326198" cy="3616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69950" y="6351408"/>
            <a:ext cx="5073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Connector 14"/>
          <p:cNvCxnSpPr/>
          <p:nvPr userDrawn="1"/>
        </p:nvCxnSpPr>
        <p:spPr>
          <a:xfrm>
            <a:off x="76200" y="1752600"/>
            <a:ext cx="7931624" cy="0"/>
          </a:xfrm>
          <a:prstGeom prst="line">
            <a:avLst/>
          </a:prstGeom>
          <a:ln w="28575">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26"/>
          <p:cNvSpPr>
            <a:spLocks noGrp="1"/>
          </p:cNvSpPr>
          <p:nvPr>
            <p:ph type="sldNum" sz="quarter" idx="4"/>
          </p:nvPr>
        </p:nvSpPr>
        <p:spPr>
          <a:xfrm>
            <a:off x="7931623" y="6356350"/>
            <a:ext cx="898477"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23256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202487" cy="1362075"/>
          </a:xfrm>
          <a:prstGeom prst="rect">
            <a:avLst/>
          </a:prstGeom>
        </p:spPr>
        <p:txBody>
          <a:bodyPr anchor="t">
            <a:normAutofit/>
          </a:bodyPr>
          <a:lstStyle>
            <a:lvl1pPr algn="l">
              <a:defRPr sz="3600" b="0" cap="all" spc="0">
                <a:solidFill>
                  <a:schemeClr val="accent2"/>
                </a:solidFill>
                <a:latin typeface="+mj-lt"/>
              </a:defRPr>
            </a:lvl1pPr>
          </a:lstStyle>
          <a:p>
            <a:r>
              <a:rPr lang="en-US" dirty="0"/>
              <a:t>Click to edit Master title style</a:t>
            </a:r>
          </a:p>
        </p:txBody>
      </p:sp>
      <p:sp>
        <p:nvSpPr>
          <p:cNvPr id="3" name="Text Placeholder 2"/>
          <p:cNvSpPr>
            <a:spLocks noGrp="1"/>
          </p:cNvSpPr>
          <p:nvPr>
            <p:ph type="body" idx="1"/>
          </p:nvPr>
        </p:nvSpPr>
        <p:spPr>
          <a:xfrm>
            <a:off x="722313" y="2906713"/>
            <a:ext cx="7202487" cy="1500187"/>
          </a:xfrm>
          <a:prstGeom prst="rect">
            <a:avLst/>
          </a:prstGeom>
        </p:spPr>
        <p:txBody>
          <a:bodyPr anchor="b"/>
          <a:lstStyle>
            <a:lvl1pPr marL="0" indent="0">
              <a:buNone/>
              <a:defRPr sz="2000" i="1" spc="300">
                <a:solidFill>
                  <a:schemeClr val="tx1">
                    <a:tint val="75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0" name="Slide Number Placeholder 26"/>
          <p:cNvSpPr>
            <a:spLocks noGrp="1"/>
          </p:cNvSpPr>
          <p:nvPr>
            <p:ph type="sldNum" sz="quarter" idx="4"/>
          </p:nvPr>
        </p:nvSpPr>
        <p:spPr>
          <a:xfrm>
            <a:off x="7931623" y="6356350"/>
            <a:ext cx="939421"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38666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7467600" cy="639762"/>
          </a:xfrm>
          <a:prstGeom prst="rect">
            <a:avLst/>
          </a:prstGeom>
        </p:spPr>
        <p:txBody>
          <a:bodyPr/>
          <a:lstStyle>
            <a:lvl1pPr>
              <a:defRPr spc="0"/>
            </a:lvl1pPr>
          </a:lstStyle>
          <a:p>
            <a:r>
              <a:rPr lang="en-US" dirty="0"/>
              <a:t>Click to edit Master title style</a:t>
            </a:r>
          </a:p>
        </p:txBody>
      </p:sp>
      <p:sp>
        <p:nvSpPr>
          <p:cNvPr id="3" name="Content Placeholder 2"/>
          <p:cNvSpPr>
            <a:spLocks noGrp="1"/>
          </p:cNvSpPr>
          <p:nvPr>
            <p:ph idx="1"/>
          </p:nvPr>
        </p:nvSpPr>
        <p:spPr>
          <a:xfrm>
            <a:off x="457200" y="1295400"/>
            <a:ext cx="7467600" cy="4830763"/>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26"/>
          <p:cNvSpPr>
            <a:spLocks noGrp="1"/>
          </p:cNvSpPr>
          <p:nvPr>
            <p:ph type="sldNum" sz="quarter" idx="4"/>
          </p:nvPr>
        </p:nvSpPr>
        <p:spPr>
          <a:xfrm>
            <a:off x="7931624" y="6356350"/>
            <a:ext cx="907576"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46680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bullet list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543800" cy="609600"/>
          </a:xfrm>
        </p:spPr>
        <p:txBody>
          <a:bodyPr/>
          <a:lstStyle>
            <a:lvl1pPr>
              <a:defRPr spc="0">
                <a:latin typeface="Gill Sans MT" panose="020B050202010402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a:xfrm>
            <a:off x="7931624" y="6356350"/>
            <a:ext cx="983776" cy="365125"/>
          </a:xfrm>
        </p:spPr>
        <p:txBody>
          <a:bodyPr/>
          <a:lstStyle/>
          <a:p>
            <a:fld id="{B96A8C67-B9EF-4EB6-9B06-D1F8B79AF090}" type="slidenum">
              <a:rPr lang="en-US" smtClean="0">
                <a:solidFill>
                  <a:prstClr val="white"/>
                </a:solidFill>
              </a:rPr>
              <a:pPr/>
              <a:t>‹#›</a:t>
            </a:fld>
            <a:endParaRPr lang="en-US" dirty="0">
              <a:solidFill>
                <a:prstClr val="white"/>
              </a:solidFill>
            </a:endParaRPr>
          </a:p>
        </p:txBody>
      </p:sp>
      <p:sp>
        <p:nvSpPr>
          <p:cNvPr id="6" name="Text Placeholder 5"/>
          <p:cNvSpPr>
            <a:spLocks noGrp="1"/>
          </p:cNvSpPr>
          <p:nvPr>
            <p:ph type="body" sz="quarter" idx="11"/>
          </p:nvPr>
        </p:nvSpPr>
        <p:spPr>
          <a:xfrm>
            <a:off x="381000" y="1219200"/>
            <a:ext cx="7543800" cy="4876800"/>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8412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7467600" cy="639762"/>
          </a:xfrm>
          <a:prstGeom prst="rect">
            <a:avLst/>
          </a:prstGeom>
        </p:spPr>
        <p:txBody>
          <a:bodyPr/>
          <a:lstStyle>
            <a:lvl1pPr>
              <a:defRPr spc="0">
                <a:latin typeface="Gill Sans MT" panose="020B0502020104020203" pitchFamily="34" charset="0"/>
              </a:defRPr>
            </a:lvl1pPr>
          </a:lstStyle>
          <a:p>
            <a:r>
              <a:rPr lang="en-US" dirty="0"/>
              <a:t>Click to edit Master title style</a:t>
            </a:r>
          </a:p>
        </p:txBody>
      </p:sp>
      <p:sp>
        <p:nvSpPr>
          <p:cNvPr id="3" name="Content Placeholder 2"/>
          <p:cNvSpPr>
            <a:spLocks noGrp="1"/>
          </p:cNvSpPr>
          <p:nvPr>
            <p:ph sz="half" idx="1"/>
          </p:nvPr>
        </p:nvSpPr>
        <p:spPr>
          <a:xfrm>
            <a:off x="457200" y="1371600"/>
            <a:ext cx="3657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267200" y="1371600"/>
            <a:ext cx="3657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26"/>
          <p:cNvSpPr>
            <a:spLocks noGrp="1"/>
          </p:cNvSpPr>
          <p:nvPr>
            <p:ph type="sldNum" sz="quarter" idx="4"/>
          </p:nvPr>
        </p:nvSpPr>
        <p:spPr>
          <a:xfrm>
            <a:off x="7931624" y="6356350"/>
            <a:ext cx="907576"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62944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57200" y="1143000"/>
            <a:ext cx="8229600" cy="2133600"/>
          </a:xfrm>
          <a:prstGeom prst="rect">
            <a:avLst/>
          </a:prstGeom>
        </p:spPr>
        <p:txBody>
          <a:bodyPr anchor="b"/>
          <a:lstStyle>
            <a:lvl1pPr marL="0" indent="0" algn="ctr">
              <a:buNone/>
              <a:defRPr sz="4000" spc="300" baseline="0">
                <a:solidFill>
                  <a:schemeClr val="accent1"/>
                </a:solidFill>
              </a:defRPr>
            </a:lvl1pPr>
            <a:lvl2pPr marL="0" marR="0" indent="0" algn="ctr" rtl="0">
              <a:spcBef>
                <a:spcPts val="0"/>
              </a:spcBef>
              <a:spcAft>
                <a:spcPts val="0"/>
              </a:spcAft>
              <a:buSzPct val="25000"/>
              <a:buNone/>
              <a:defRPr sz="2400" i="1" baseline="0">
                <a:solidFill>
                  <a:schemeClr val="tx1"/>
                </a:solidFill>
                <a:latin typeface="+mn-lt"/>
              </a:defRPr>
            </a:lvl2pPr>
          </a:lstStyle>
          <a:p>
            <a:pPr lvl="0"/>
            <a:r>
              <a:rPr lang="en-US" dirty="0"/>
              <a:t>PRESENTATION TITLE</a:t>
            </a:r>
          </a:p>
        </p:txBody>
      </p:sp>
      <p:sp>
        <p:nvSpPr>
          <p:cNvPr id="10" name="Subtitle 2"/>
          <p:cNvSpPr>
            <a:spLocks noGrp="1"/>
          </p:cNvSpPr>
          <p:nvPr>
            <p:ph type="subTitle" idx="1" hasCustomPrompt="1"/>
          </p:nvPr>
        </p:nvSpPr>
        <p:spPr>
          <a:xfrm>
            <a:off x="457200" y="3505200"/>
            <a:ext cx="8229600" cy="1295400"/>
          </a:xfrm>
          <a:prstGeom prst="rect">
            <a:avLst/>
          </a:prstGeom>
        </p:spPr>
        <p:txBody>
          <a:bodyPr>
            <a:normAutofit/>
          </a:bodyPr>
          <a:lstStyle>
            <a:lvl1pPr marL="0" indent="0" algn="ctr">
              <a:buNone/>
              <a:defRPr sz="2400" i="1">
                <a:solidFill>
                  <a:schemeClr val="tx1"/>
                </a:solidFill>
                <a:latin typeface="+mn-lt"/>
              </a:defRPr>
            </a:lvl1pPr>
            <a:lvl2pPr marL="0" marR="0" indent="0" algn="ctr" rtl="0">
              <a:spcBef>
                <a:spcPts val="0"/>
              </a:spcBef>
              <a:spcAft>
                <a:spcPts val="0"/>
              </a:spcAft>
              <a:buSzPct val="25000"/>
              <a:buNone/>
              <a:defRPr spc="3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1" indent="0" algn="ctr" rtl="0">
              <a:spcBef>
                <a:spcPts val="0"/>
              </a:spcBef>
              <a:spcAft>
                <a:spcPts val="0"/>
              </a:spcAft>
              <a:buSzPct val="25000"/>
              <a:buNone/>
            </a:pPr>
            <a:r>
              <a:rPr lang="en-US" sz="2300" b="0" i="1" u="none" strike="noStrike" cap="none" baseline="0" dirty="0">
                <a:solidFill>
                  <a:schemeClr val="tx2">
                    <a:lumMod val="75000"/>
                  </a:schemeClr>
                </a:solidFill>
                <a:latin typeface="Garamond"/>
                <a:ea typeface="Garamond"/>
                <a:cs typeface="Garamond"/>
                <a:sym typeface="Garamond"/>
              </a:rPr>
              <a:t>Presented by: (Insert name here)</a:t>
            </a:r>
          </a:p>
        </p:txBody>
      </p:sp>
      <p:sp>
        <p:nvSpPr>
          <p:cNvPr id="13" name="Rectangle 12"/>
          <p:cNvSpPr/>
          <p:nvPr userDrawn="1"/>
        </p:nvSpPr>
        <p:spPr>
          <a:xfrm>
            <a:off x="0" y="6271404"/>
            <a:ext cx="9144000" cy="586596"/>
          </a:xfrm>
          <a:prstGeom prst="rect">
            <a:avLst/>
          </a:pr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15" name="Picture 3" descr="P:\CKE\Communications\Branding &amp; Identity\MSH_New Logo files 2009\RGB\MSH_rgb.jpg"/>
          <p:cNvPicPr>
            <a:picLocks noChangeAspect="1" noChangeArrowheads="1"/>
          </p:cNvPicPr>
          <p:nvPr userDrawn="1"/>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backgroundRemoval t="0" b="100000" l="0" r="37321">
                        <a14:foregroundMark x1="19378" y1="32302" x2="19378" y2="32302"/>
                        <a14:foregroundMark x1="21850" y1="24178" x2="21850" y2="24178"/>
                        <a14:foregroundMark x1="23046" y1="15474" x2="23046" y2="15474"/>
                        <a14:foregroundMark x1="16108" y1="38104" x2="16108" y2="38104"/>
                        <a14:foregroundMark x1="14593" y1="44681" x2="14593" y2="44681"/>
                        <a14:foregroundMark x1="14593" y1="74081" x2="14593" y2="74081"/>
                        <a14:foregroundMark x1="11882" y1="82012" x2="11882" y2="82012"/>
                        <a14:foregroundMark x1="20574" y1="60735" x2="20574" y2="60735"/>
                        <a14:foregroundMark x1="24242" y1="51257" x2="24242" y2="51257"/>
                        <a14:foregroundMark x1="10686" y1="15474" x2="10686" y2="15474"/>
                        <a14:foregroundMark x1="6459" y1="24952" x2="6459" y2="24952"/>
                        <a14:foregroundMark x1="30861" y1="30754" x2="30861" y2="30754"/>
                        <a14:foregroundMark x1="32935" y1="38878" x2="32935" y2="38878"/>
                        <a14:foregroundMark x1="5263" y1="74662" x2="5263" y2="74662"/>
                        <a14:foregroundMark x1="2552" y1="39652" x2="2552" y2="39652"/>
                        <a14:foregroundMark x1="2233" y1="62282" x2="2233" y2="62282"/>
                        <a14:foregroundMark x1="33254" y1="57253" x2="33254" y2="57253"/>
                        <a14:foregroundMark x1="32376" y1="68085" x2="32376" y2="68085"/>
                        <a14:foregroundMark x1="18182" y1="10638" x2="9410" y2="16441"/>
                        <a14:backgroundMark x1="15869" y1="19729" x2="15869" y2="19729"/>
                      </a14:backgroundRemoval>
                    </a14:imgEffect>
                    <a14:imgEffect>
                      <a14:brightnessContrast bright="100000"/>
                    </a14:imgEffect>
                  </a14:imgLayer>
                </a14:imgProps>
              </a:ext>
              <a:ext uri="{28A0092B-C50C-407E-A947-70E740481C1C}">
                <a14:useLocalDpi xmlns:a14="http://schemas.microsoft.com/office/drawing/2010/main" val="0"/>
              </a:ext>
            </a:extLst>
          </a:blip>
          <a:srcRect r="62805"/>
          <a:stretch/>
        </p:blipFill>
        <p:spPr bwMode="auto">
          <a:xfrm>
            <a:off x="7605426" y="6379207"/>
            <a:ext cx="326198" cy="3616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69950" y="6351408"/>
            <a:ext cx="5073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Slide Number Placeholder 26"/>
          <p:cNvSpPr>
            <a:spLocks noGrp="1"/>
          </p:cNvSpPr>
          <p:nvPr>
            <p:ph type="sldNum" sz="quarter" idx="4"/>
          </p:nvPr>
        </p:nvSpPr>
        <p:spPr>
          <a:xfrm>
            <a:off x="7931624" y="6356350"/>
            <a:ext cx="884830"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pPr/>
              <a:t>‹#›</a:t>
            </a:fld>
            <a:endParaRPr lang="en-US" dirty="0"/>
          </a:p>
        </p:txBody>
      </p:sp>
    </p:spTree>
    <p:extLst>
      <p:ext uri="{BB962C8B-B14F-4D97-AF65-F5344CB8AC3E}">
        <p14:creationId xmlns:p14="http://schemas.microsoft.com/office/powerpoint/2010/main" val="20824266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7467600" cy="639762"/>
          </a:xfrm>
          <a:prstGeom prst="rect">
            <a:avLst/>
          </a:prstGeom>
        </p:spPr>
        <p:txBody>
          <a:bodyPr/>
          <a:lstStyle>
            <a:lvl1pPr>
              <a:defRPr spc="0">
                <a:latin typeface="Gill Sans MT" panose="020B0502020104020203" pitchFamily="34" charset="0"/>
              </a:defRPr>
            </a:lvl1pPr>
          </a:lstStyle>
          <a:p>
            <a:r>
              <a:rPr lang="en-US" dirty="0"/>
              <a:t>Click to edit Master title style</a:t>
            </a:r>
          </a:p>
        </p:txBody>
      </p:sp>
      <p:sp>
        <p:nvSpPr>
          <p:cNvPr id="11" name="Slide Number Placeholder 26"/>
          <p:cNvSpPr>
            <a:spLocks noGrp="1"/>
          </p:cNvSpPr>
          <p:nvPr>
            <p:ph type="sldNum" sz="quarter" idx="4"/>
          </p:nvPr>
        </p:nvSpPr>
        <p:spPr>
          <a:xfrm>
            <a:off x="7931624" y="6356350"/>
            <a:ext cx="1059976"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46093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8" name="Rectangle 7"/>
          <p:cNvSpPr/>
          <p:nvPr userDrawn="1"/>
        </p:nvSpPr>
        <p:spPr>
          <a:xfrm>
            <a:off x="0" y="6271404"/>
            <a:ext cx="9144000" cy="586596"/>
          </a:xfrm>
          <a:prstGeom prst="rect">
            <a:avLst/>
          </a:pr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pic>
        <p:nvPicPr>
          <p:cNvPr id="10" name="Picture 3" descr="P:\CKE\Communications\Branding &amp; Identity\MSH_New Logo files 2009\RGB\MSH_rgb.jpg"/>
          <p:cNvPicPr>
            <a:picLocks noChangeAspect="1" noChangeArrowheads="1"/>
          </p:cNvPicPr>
          <p:nvPr userDrawn="1"/>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backgroundRemoval t="0" b="100000" l="0" r="37321">
                        <a14:foregroundMark x1="19378" y1="32302" x2="19378" y2="32302"/>
                        <a14:foregroundMark x1="21850" y1="24178" x2="21850" y2="24178"/>
                        <a14:foregroundMark x1="23046" y1="15474" x2="23046" y2="15474"/>
                        <a14:foregroundMark x1="16108" y1="38104" x2="16108" y2="38104"/>
                        <a14:foregroundMark x1="14593" y1="44681" x2="14593" y2="44681"/>
                        <a14:foregroundMark x1="14593" y1="74081" x2="14593" y2="74081"/>
                        <a14:foregroundMark x1="11882" y1="82012" x2="11882" y2="82012"/>
                        <a14:foregroundMark x1="20574" y1="60735" x2="20574" y2="60735"/>
                        <a14:foregroundMark x1="24242" y1="51257" x2="24242" y2="51257"/>
                        <a14:foregroundMark x1="10686" y1="15474" x2="10686" y2="15474"/>
                        <a14:foregroundMark x1="6459" y1="24952" x2="6459" y2="24952"/>
                        <a14:foregroundMark x1="30861" y1="30754" x2="30861" y2="30754"/>
                        <a14:foregroundMark x1="32935" y1="38878" x2="32935" y2="38878"/>
                        <a14:foregroundMark x1="5263" y1="74662" x2="5263" y2="74662"/>
                        <a14:foregroundMark x1="2552" y1="39652" x2="2552" y2="39652"/>
                        <a14:foregroundMark x1="2233" y1="62282" x2="2233" y2="62282"/>
                        <a14:foregroundMark x1="33254" y1="57253" x2="33254" y2="57253"/>
                        <a14:foregroundMark x1="32376" y1="68085" x2="32376" y2="68085"/>
                        <a14:foregroundMark x1="18182" y1="10638" x2="9410" y2="16441"/>
                        <a14:backgroundMark x1="15869" y1="19729" x2="15869" y2="19729"/>
                      </a14:backgroundRemoval>
                    </a14:imgEffect>
                    <a14:imgEffect>
                      <a14:brightnessContrast bright="100000"/>
                    </a14:imgEffect>
                  </a14:imgLayer>
                </a14:imgProps>
              </a:ext>
              <a:ext uri="{28A0092B-C50C-407E-A947-70E740481C1C}">
                <a14:useLocalDpi xmlns:a14="http://schemas.microsoft.com/office/drawing/2010/main" val="0"/>
              </a:ext>
            </a:extLst>
          </a:blip>
          <a:srcRect r="62805"/>
          <a:stretch/>
        </p:blipFill>
        <p:spPr bwMode="auto">
          <a:xfrm>
            <a:off x="7605426" y="6379207"/>
            <a:ext cx="326198" cy="3616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69950" y="6351408"/>
            <a:ext cx="5073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lide Number Placeholder 26"/>
          <p:cNvSpPr>
            <a:spLocks noGrp="1"/>
          </p:cNvSpPr>
          <p:nvPr>
            <p:ph type="sldNum" sz="quarter" idx="4"/>
          </p:nvPr>
        </p:nvSpPr>
        <p:spPr>
          <a:xfrm>
            <a:off x="7931624" y="6356350"/>
            <a:ext cx="1007660"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59742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864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1219200"/>
            <a:ext cx="4724400" cy="4906963"/>
          </a:xfrm>
          <a:prstGeom prst="rect">
            <a:avLst/>
          </a:prstGeom>
        </p:spPr>
        <p:txBody>
          <a:bodyPr/>
          <a:lstStyle>
            <a:lvl1pPr>
              <a:buClr>
                <a:schemeClr val="accent2"/>
              </a:buClr>
              <a:defRPr sz="3200"/>
            </a:lvl1pPr>
            <a:lvl2pPr>
              <a:buClr>
                <a:schemeClr val="accent2"/>
              </a:buClr>
              <a:defRPr sz="2800"/>
            </a:lvl2pPr>
            <a:lvl3pPr>
              <a:buClr>
                <a:schemeClr val="accent2"/>
              </a:buClr>
              <a:defRPr sz="2400"/>
            </a:lvl3pPr>
            <a:lvl4pPr>
              <a:buClr>
                <a:schemeClr val="accent2"/>
              </a:buClr>
              <a:defRPr sz="2000"/>
            </a:lvl4pPr>
            <a:lvl5pPr>
              <a:buClr>
                <a:schemeClr val="accent2"/>
              </a:buCl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219200"/>
            <a:ext cx="2667000" cy="49069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itle 1"/>
          <p:cNvSpPr>
            <a:spLocks noGrp="1"/>
          </p:cNvSpPr>
          <p:nvPr>
            <p:ph type="title"/>
          </p:nvPr>
        </p:nvSpPr>
        <p:spPr>
          <a:xfrm>
            <a:off x="457200" y="350838"/>
            <a:ext cx="7467600" cy="639762"/>
          </a:xfrm>
          <a:prstGeom prst="rect">
            <a:avLst/>
          </a:prstGeom>
        </p:spPr>
        <p:txBody>
          <a:bodyPr/>
          <a:lstStyle>
            <a:lvl1pPr>
              <a:defRPr spc="0">
                <a:latin typeface="+mj-lt"/>
              </a:defRPr>
            </a:lvl1pPr>
          </a:lstStyle>
          <a:p>
            <a:r>
              <a:rPr lang="en-US" dirty="0"/>
              <a:t>Click to edit Master title style</a:t>
            </a:r>
          </a:p>
        </p:txBody>
      </p:sp>
      <p:sp>
        <p:nvSpPr>
          <p:cNvPr id="12" name="Slide Number Placeholder 26"/>
          <p:cNvSpPr>
            <a:spLocks noGrp="1"/>
          </p:cNvSpPr>
          <p:nvPr>
            <p:ph type="sldNum" sz="quarter" idx="4"/>
          </p:nvPr>
        </p:nvSpPr>
        <p:spPr>
          <a:xfrm>
            <a:off x="7931624" y="6356350"/>
            <a:ext cx="1007660"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48285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0600" y="4876800"/>
            <a:ext cx="6934200" cy="414338"/>
          </a:xfrm>
          <a:prstGeom prst="rect">
            <a:avLst/>
          </a:prstGeom>
        </p:spPr>
        <p:txBody>
          <a:bodyPr anchor="b">
            <a:normAutofit/>
          </a:bodyPr>
          <a:lstStyle>
            <a:lvl1pPr algn="r">
              <a:defRPr sz="1800" b="0" spc="0">
                <a:latin typeface="+mj-lt"/>
              </a:defRPr>
            </a:lvl1pPr>
          </a:lstStyle>
          <a:p>
            <a:r>
              <a:rPr lang="en-US" dirty="0"/>
              <a:t>Click to edit Master title style</a:t>
            </a:r>
          </a:p>
        </p:txBody>
      </p:sp>
      <p:sp>
        <p:nvSpPr>
          <p:cNvPr id="3" name="Picture Placeholder 2"/>
          <p:cNvSpPr>
            <a:spLocks noGrp="1"/>
          </p:cNvSpPr>
          <p:nvPr>
            <p:ph type="pic" idx="1"/>
          </p:nvPr>
        </p:nvSpPr>
        <p:spPr>
          <a:xfrm>
            <a:off x="0" y="1142999"/>
            <a:ext cx="7924800" cy="365760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990600" y="5291138"/>
            <a:ext cx="6934200" cy="804862"/>
          </a:xfrm>
          <a:prstGeom prst="rect">
            <a:avLst/>
          </a:prstGeom>
        </p:spPr>
        <p:txBody>
          <a:bodyPr/>
          <a:lstStyle>
            <a:lvl1pPr marL="0" indent="0" algn="r">
              <a:buNone/>
              <a:defRPr sz="1400" i="1" spc="0">
                <a:solidFill>
                  <a:schemeClr val="tx1"/>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Slide Number Placeholder 26"/>
          <p:cNvSpPr>
            <a:spLocks noGrp="1"/>
          </p:cNvSpPr>
          <p:nvPr>
            <p:ph type="sldNum" sz="quarter" idx="4"/>
          </p:nvPr>
        </p:nvSpPr>
        <p:spPr>
          <a:xfrm>
            <a:off x="7931623" y="6356350"/>
            <a:ext cx="1048603"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552990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nd Presentatio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09600"/>
            <a:ext cx="7474424" cy="792162"/>
          </a:xfrm>
        </p:spPr>
        <p:txBody>
          <a:bodyPr>
            <a:noAutofit/>
          </a:bodyPr>
          <a:lstStyle>
            <a:lvl1pPr>
              <a:defRPr sz="3200" spc="300" baseline="0">
                <a:latin typeface="GillSans Light" panose="020B0402020204020204" pitchFamily="34" charset="0"/>
              </a:defRPr>
            </a:lvl1pPr>
          </a:lstStyle>
          <a:p>
            <a:r>
              <a:rPr lang="en-US" dirty="0"/>
              <a:t>STRONGER HEALTH SYSTEMS.</a:t>
            </a:r>
            <a:br>
              <a:rPr lang="en-US" dirty="0"/>
            </a:br>
            <a:r>
              <a:rPr lang="en-US" dirty="0"/>
              <a:t>GREATER HEALTH IMPACT.</a:t>
            </a: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29311"/>
            <a:ext cx="7924801" cy="1699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userDrawn="1"/>
        </p:nvCxnSpPr>
        <p:spPr>
          <a:xfrm>
            <a:off x="0" y="1524000"/>
            <a:ext cx="7924801"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3124200" y="3581400"/>
            <a:ext cx="4800601" cy="1222322"/>
          </a:xfrm>
          <a:prstGeom prst="rect">
            <a:avLst/>
          </a:prstGeom>
          <a:noFill/>
        </p:spPr>
        <p:txBody>
          <a:bodyPr wrap="square" rtlCol="0">
            <a:spAutoFit/>
          </a:bodyPr>
          <a:lstStyle/>
          <a:p>
            <a:pPr algn="r">
              <a:lnSpc>
                <a:spcPts val="3000"/>
              </a:lnSpc>
            </a:pPr>
            <a:r>
              <a:rPr lang="en-US" sz="2000" i="1" dirty="0">
                <a:solidFill>
                  <a:srgbClr val="3F3F3F"/>
                </a:solidFill>
                <a:latin typeface="Garamond"/>
              </a:rPr>
              <a:t>Saving lives and improving the health of the world’s poorest and most vulnerable people by closing the gap between knowledge and action in public health.</a:t>
            </a:r>
          </a:p>
        </p:txBody>
      </p:sp>
      <p:pic>
        <p:nvPicPr>
          <p:cNvPr id="8" name="Picture 3" descr="P:\CKE\Communications\Branding &amp; Identity\MSH_New Logo files 2009\RGB\MSH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53200" y="5171962"/>
            <a:ext cx="1349071" cy="55632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6476999" y="5562600"/>
            <a:ext cx="1524001" cy="426912"/>
          </a:xfrm>
          <a:prstGeom prst="rect">
            <a:avLst/>
          </a:prstGeom>
          <a:noFill/>
        </p:spPr>
        <p:txBody>
          <a:bodyPr wrap="square" rtlCol="0">
            <a:spAutoFit/>
          </a:bodyPr>
          <a:lstStyle/>
          <a:p>
            <a:pPr algn="r">
              <a:lnSpc>
                <a:spcPct val="150000"/>
              </a:lnSpc>
            </a:pPr>
            <a:r>
              <a:rPr lang="en-US" sz="1600" i="1" dirty="0">
                <a:solidFill>
                  <a:srgbClr val="3F3F3F"/>
                </a:solidFill>
                <a:latin typeface="Garamond"/>
              </a:rPr>
              <a:t>www.msh.org</a:t>
            </a:r>
          </a:p>
        </p:txBody>
      </p:sp>
      <p:sp>
        <p:nvSpPr>
          <p:cNvPr id="10" name="Rectangle 9"/>
          <p:cNvSpPr/>
          <p:nvPr userDrawn="1"/>
        </p:nvSpPr>
        <p:spPr>
          <a:xfrm>
            <a:off x="0" y="6271404"/>
            <a:ext cx="9144000" cy="586596"/>
          </a:xfrm>
          <a:prstGeom prst="rect">
            <a:avLst/>
          </a:pr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327974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ection Divider Layout">
    <p:spTree>
      <p:nvGrpSpPr>
        <p:cNvPr id="1" name=""/>
        <p:cNvGrpSpPr/>
        <p:nvPr/>
      </p:nvGrpSpPr>
      <p:grpSpPr>
        <a:xfrm>
          <a:off x="0" y="0"/>
          <a:ext cx="0" cy="0"/>
          <a:chOff x="0" y="0"/>
          <a:chExt cx="0" cy="0"/>
        </a:xfrm>
      </p:grpSpPr>
      <p:sp>
        <p:nvSpPr>
          <p:cNvPr id="12" name="Rectangle 11"/>
          <p:cNvSpPr>
            <a:spLocks noChangeAspect="1"/>
          </p:cNvSpPr>
          <p:nvPr userDrawn="1"/>
        </p:nvSpPr>
        <p:spPr>
          <a:xfrm>
            <a:off x="76200" y="76200"/>
            <a:ext cx="8991600" cy="67056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85800" y="1752600"/>
            <a:ext cx="7772400" cy="1924050"/>
          </a:xfrm>
          <a:prstGeom prst="rect">
            <a:avLst/>
          </a:prstGeom>
        </p:spPr>
        <p:txBody>
          <a:bodyPr anchor="b"/>
          <a:lstStyle>
            <a:lvl1pPr algn="ctr">
              <a:defRPr spc="300" baseline="0">
                <a:solidFill>
                  <a:schemeClr val="bg1"/>
                </a:solidFill>
                <a:latin typeface="Gill Sans MT" panose="020B0502020104020203" pitchFamily="34" charset="0"/>
              </a:defRPr>
            </a:lvl1pPr>
          </a:lstStyle>
          <a:p>
            <a:r>
              <a:rPr lang="en-US" dirty="0"/>
              <a:t>SECTION TITLE</a:t>
            </a:r>
          </a:p>
        </p:txBody>
      </p:sp>
      <p:sp>
        <p:nvSpPr>
          <p:cNvPr id="3" name="Subtitle 2"/>
          <p:cNvSpPr>
            <a:spLocks noGrp="1"/>
          </p:cNvSpPr>
          <p:nvPr>
            <p:ph type="subTitle" idx="1" hasCustomPrompt="1"/>
          </p:nvPr>
        </p:nvSpPr>
        <p:spPr>
          <a:xfrm>
            <a:off x="685800" y="3809999"/>
            <a:ext cx="7772400" cy="685801"/>
          </a:xfrm>
          <a:prstGeom prst="rect">
            <a:avLst/>
          </a:prstGeom>
        </p:spPr>
        <p:txBody>
          <a:bodyPr/>
          <a:lstStyle>
            <a:lvl1pPr marL="0" indent="0" algn="ctr">
              <a:buNone/>
              <a:defRPr i="1" spc="3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Subtitle</a:t>
            </a:r>
          </a:p>
        </p:txBody>
      </p:sp>
      <p:pic>
        <p:nvPicPr>
          <p:cNvPr id="13" name="Picture 3" descr="P:\CKE\Communications\Branding &amp; Identity\MSH_New Logo files 2009\RGB\MSH_rgb.jpg"/>
          <p:cNvPicPr>
            <a:picLocks noChangeAspect="1" noChangeArrowheads="1"/>
          </p:cNvPicPr>
          <p:nvPr userDrawn="1"/>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backgroundRemoval t="0" b="100000" l="0" r="37321">
                        <a14:foregroundMark x1="19378" y1="32302" x2="19378" y2="32302"/>
                        <a14:foregroundMark x1="21850" y1="24178" x2="21850" y2="24178"/>
                        <a14:foregroundMark x1="23046" y1="15474" x2="23046" y2="15474"/>
                        <a14:foregroundMark x1="16108" y1="38104" x2="16108" y2="38104"/>
                        <a14:foregroundMark x1="14593" y1="44681" x2="14593" y2="44681"/>
                        <a14:foregroundMark x1="14593" y1="74081" x2="14593" y2="74081"/>
                        <a14:foregroundMark x1="11882" y1="82012" x2="11882" y2="82012"/>
                        <a14:foregroundMark x1="20574" y1="60735" x2="20574" y2="60735"/>
                        <a14:foregroundMark x1="24242" y1="51257" x2="24242" y2="51257"/>
                        <a14:foregroundMark x1="10686" y1="15474" x2="10686" y2="15474"/>
                        <a14:foregroundMark x1="6459" y1="24952" x2="6459" y2="24952"/>
                        <a14:foregroundMark x1="30861" y1="30754" x2="30861" y2="30754"/>
                        <a14:foregroundMark x1="32935" y1="38878" x2="32935" y2="38878"/>
                        <a14:foregroundMark x1="5263" y1="74662" x2="5263" y2="74662"/>
                        <a14:foregroundMark x1="2552" y1="39652" x2="2552" y2="39652"/>
                        <a14:foregroundMark x1="2233" y1="62282" x2="2233" y2="62282"/>
                        <a14:foregroundMark x1="33254" y1="57253" x2="33254" y2="57253"/>
                        <a14:foregroundMark x1="32376" y1="68085" x2="32376" y2="68085"/>
                        <a14:foregroundMark x1="18182" y1="10638" x2="9410" y2="16441"/>
                        <a14:backgroundMark x1="15869" y1="19729" x2="15869" y2="19729"/>
                      </a14:backgroundRemoval>
                    </a14:imgEffect>
                    <a14:imgEffect>
                      <a14:brightnessContrast bright="100000"/>
                    </a14:imgEffect>
                  </a14:imgLayer>
                </a14:imgProps>
              </a:ext>
              <a:ext uri="{28A0092B-C50C-407E-A947-70E740481C1C}">
                <a14:useLocalDpi xmlns:a14="http://schemas.microsoft.com/office/drawing/2010/main" val="0"/>
              </a:ext>
            </a:extLst>
          </a:blip>
          <a:srcRect r="62805"/>
          <a:stretch/>
        </p:blipFill>
        <p:spPr bwMode="auto">
          <a:xfrm>
            <a:off x="7605426" y="6379207"/>
            <a:ext cx="326198" cy="3616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69950" y="6351408"/>
            <a:ext cx="5073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Connector 14"/>
          <p:cNvCxnSpPr/>
          <p:nvPr userDrawn="1"/>
        </p:nvCxnSpPr>
        <p:spPr>
          <a:xfrm>
            <a:off x="76200" y="1752600"/>
            <a:ext cx="7931624" cy="0"/>
          </a:xfrm>
          <a:prstGeom prst="line">
            <a:avLst/>
          </a:prstGeom>
          <a:ln w="28575">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26"/>
          <p:cNvSpPr>
            <a:spLocks noGrp="1"/>
          </p:cNvSpPr>
          <p:nvPr>
            <p:ph type="sldNum" sz="quarter" idx="4"/>
          </p:nvPr>
        </p:nvSpPr>
        <p:spPr>
          <a:xfrm>
            <a:off x="7931623" y="6356350"/>
            <a:ext cx="898477"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pPr/>
              <a:t>‹#›</a:t>
            </a:fld>
            <a:endParaRPr lang="en-US" dirty="0"/>
          </a:p>
        </p:txBody>
      </p:sp>
    </p:spTree>
    <p:extLst>
      <p:ext uri="{BB962C8B-B14F-4D97-AF65-F5344CB8AC3E}">
        <p14:creationId xmlns:p14="http://schemas.microsoft.com/office/powerpoint/2010/main" val="1198789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202487" cy="1362075"/>
          </a:xfrm>
          <a:prstGeom prst="rect">
            <a:avLst/>
          </a:prstGeom>
        </p:spPr>
        <p:txBody>
          <a:bodyPr anchor="t">
            <a:normAutofit/>
          </a:bodyPr>
          <a:lstStyle>
            <a:lvl1pPr algn="l">
              <a:defRPr sz="3600" b="0" strike="noStrike" cap="all" spc="0">
                <a:solidFill>
                  <a:schemeClr val="accent2"/>
                </a:solidFill>
                <a:latin typeface="Gill Sans MT" panose="020B0502020104020203"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202487" cy="1500187"/>
          </a:xfrm>
          <a:prstGeom prst="rect">
            <a:avLst/>
          </a:prstGeom>
        </p:spPr>
        <p:txBody>
          <a:bodyPr anchor="b"/>
          <a:lstStyle>
            <a:lvl1pPr marL="0" indent="0">
              <a:buNone/>
              <a:defRPr sz="2000" i="1" spc="300">
                <a:solidFill>
                  <a:schemeClr val="tx1">
                    <a:tint val="75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0" name="Slide Number Placeholder 26"/>
          <p:cNvSpPr>
            <a:spLocks noGrp="1"/>
          </p:cNvSpPr>
          <p:nvPr>
            <p:ph type="sldNum" sz="quarter" idx="4"/>
          </p:nvPr>
        </p:nvSpPr>
        <p:spPr>
          <a:xfrm>
            <a:off x="7931623" y="6356350"/>
            <a:ext cx="939421"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pPr/>
              <a:t>‹#›</a:t>
            </a:fld>
            <a:endParaRPr lang="en-US" dirty="0"/>
          </a:p>
        </p:txBody>
      </p:sp>
    </p:spTree>
    <p:extLst>
      <p:ext uri="{BB962C8B-B14F-4D97-AF65-F5344CB8AC3E}">
        <p14:creationId xmlns:p14="http://schemas.microsoft.com/office/powerpoint/2010/main" val="3584914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50838"/>
            <a:ext cx="7467600" cy="639762"/>
          </a:xfrm>
          <a:prstGeom prst="rect">
            <a:avLst/>
          </a:prstGeom>
        </p:spPr>
        <p:txBody>
          <a:bodyPr>
            <a:normAutofit/>
          </a:bodyPr>
          <a:lstStyle>
            <a:lvl1pPr>
              <a:defRPr sz="3200" spc="0">
                <a:latin typeface="Gill Sans MT" panose="020B0502020104020203" pitchFamily="34" charset="0"/>
              </a:defRPr>
            </a:lvl1pPr>
          </a:lstStyle>
          <a:p>
            <a:r>
              <a:rPr lang="en-US" dirty="0"/>
              <a:t>CLICK TO EDIT MASTER TITLE STYLE</a:t>
            </a:r>
          </a:p>
        </p:txBody>
      </p:sp>
      <p:sp>
        <p:nvSpPr>
          <p:cNvPr id="3" name="Content Placeholder 2"/>
          <p:cNvSpPr>
            <a:spLocks noGrp="1"/>
          </p:cNvSpPr>
          <p:nvPr>
            <p:ph idx="1"/>
          </p:nvPr>
        </p:nvSpPr>
        <p:spPr>
          <a:xfrm>
            <a:off x="457200" y="1295400"/>
            <a:ext cx="7467600" cy="4830763"/>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26"/>
          <p:cNvSpPr>
            <a:spLocks noGrp="1"/>
          </p:cNvSpPr>
          <p:nvPr>
            <p:ph type="sldNum" sz="quarter" idx="4"/>
          </p:nvPr>
        </p:nvSpPr>
        <p:spPr>
          <a:xfrm>
            <a:off x="7931624" y="6356350"/>
            <a:ext cx="907576"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pPr/>
              <a:t>‹#›</a:t>
            </a:fld>
            <a:endParaRPr lang="en-US" dirty="0"/>
          </a:p>
        </p:txBody>
      </p:sp>
    </p:spTree>
    <p:extLst>
      <p:ext uri="{BB962C8B-B14F-4D97-AF65-F5344CB8AC3E}">
        <p14:creationId xmlns:p14="http://schemas.microsoft.com/office/powerpoint/2010/main" val="3613171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bullet list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81000"/>
            <a:ext cx="7543800" cy="609600"/>
          </a:xfrm>
        </p:spPr>
        <p:txBody>
          <a:bodyPr>
            <a:normAutofit/>
          </a:bodyPr>
          <a:lst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a:lstStyle>
          <a:p>
            <a:r>
              <a:rPr lang="en-US" dirty="0"/>
              <a:t>CLICK TO EDIT MASTER TITLE STYLE</a:t>
            </a:r>
          </a:p>
        </p:txBody>
      </p:sp>
      <p:sp>
        <p:nvSpPr>
          <p:cNvPr id="3" name="Slide Number Placeholder 2"/>
          <p:cNvSpPr>
            <a:spLocks noGrp="1"/>
          </p:cNvSpPr>
          <p:nvPr>
            <p:ph type="sldNum" sz="quarter" idx="10"/>
          </p:nvPr>
        </p:nvSpPr>
        <p:spPr>
          <a:xfrm>
            <a:off x="7931624" y="6356350"/>
            <a:ext cx="983776" cy="365125"/>
          </a:xfrm>
        </p:spPr>
        <p:txBody>
          <a:bodyPr/>
          <a:lstStyle/>
          <a:p>
            <a:fld id="{B96A8C67-B9EF-4EB6-9B06-D1F8B79AF090}" type="slidenum">
              <a:rPr lang="en-US" smtClean="0"/>
              <a:pPr/>
              <a:t>‹#›</a:t>
            </a:fld>
            <a:endParaRPr lang="en-US" dirty="0"/>
          </a:p>
        </p:txBody>
      </p:sp>
      <p:sp>
        <p:nvSpPr>
          <p:cNvPr id="6" name="Text Placeholder 5"/>
          <p:cNvSpPr>
            <a:spLocks noGrp="1"/>
          </p:cNvSpPr>
          <p:nvPr>
            <p:ph type="body" sz="quarter" idx="11"/>
          </p:nvPr>
        </p:nvSpPr>
        <p:spPr>
          <a:xfrm>
            <a:off x="381000" y="1219200"/>
            <a:ext cx="7543800" cy="4876800"/>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0514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 Presentatio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09600"/>
            <a:ext cx="7474424" cy="792162"/>
          </a:xfrm>
        </p:spPr>
        <p:txBody>
          <a:bodyPr>
            <a:noAutofit/>
          </a:bodyPr>
          <a:lstStyle>
            <a:lvl1pPr>
              <a:defRPr sz="3200" spc="300" baseline="0"/>
            </a:lvl1pPr>
          </a:lstStyle>
          <a:p>
            <a:r>
              <a:rPr lang="en-US" dirty="0"/>
              <a:t>STRONGER HEALTH SYSTEMS.</a:t>
            </a:r>
            <a:br>
              <a:rPr lang="en-US" dirty="0"/>
            </a:br>
            <a:r>
              <a:rPr lang="en-US" dirty="0"/>
              <a:t>GREATER HEALTH IMPACT.</a:t>
            </a: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29311"/>
            <a:ext cx="7924801" cy="1699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userDrawn="1"/>
        </p:nvCxnSpPr>
        <p:spPr>
          <a:xfrm>
            <a:off x="0" y="1524000"/>
            <a:ext cx="7924801"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3124200" y="3883078"/>
            <a:ext cx="4800601" cy="1222322"/>
          </a:xfrm>
          <a:prstGeom prst="rect">
            <a:avLst/>
          </a:prstGeom>
          <a:noFill/>
        </p:spPr>
        <p:txBody>
          <a:bodyPr wrap="square" rtlCol="0">
            <a:spAutoFit/>
          </a:bodyPr>
          <a:lstStyle/>
          <a:p>
            <a:pPr algn="r">
              <a:lnSpc>
                <a:spcPts val="3000"/>
              </a:lnSpc>
              <a:spcAft>
                <a:spcPts val="0"/>
              </a:spcAft>
            </a:pPr>
            <a:r>
              <a:rPr lang="en-US" sz="2000" i="1" dirty="0">
                <a:solidFill>
                  <a:schemeClr val="tx1"/>
                </a:solidFill>
                <a:latin typeface="+mn-lt"/>
              </a:rPr>
              <a:t>Saving lives and improving the health of the world’s poorest and most vulnerable people by closing the gap between knowledge and action in public health.</a:t>
            </a:r>
          </a:p>
        </p:txBody>
      </p:sp>
      <p:pic>
        <p:nvPicPr>
          <p:cNvPr id="8" name="Picture 3" descr="P:\CKE\Communications\Branding &amp; Identity\MSH_New Logo files 2009\RGB\MSH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53200" y="5354650"/>
            <a:ext cx="1349071" cy="55632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6476999" y="5745288"/>
            <a:ext cx="1524001" cy="426912"/>
          </a:xfrm>
          <a:prstGeom prst="rect">
            <a:avLst/>
          </a:prstGeom>
          <a:noFill/>
        </p:spPr>
        <p:txBody>
          <a:bodyPr wrap="square" rtlCol="0">
            <a:spAutoFit/>
          </a:bodyPr>
          <a:lstStyle/>
          <a:p>
            <a:pPr algn="r">
              <a:lnSpc>
                <a:spcPct val="150000"/>
              </a:lnSpc>
            </a:pPr>
            <a:r>
              <a:rPr lang="en-US" sz="1600" i="1" dirty="0">
                <a:solidFill>
                  <a:schemeClr val="tx1"/>
                </a:solidFill>
                <a:latin typeface="+mn-lt"/>
              </a:rPr>
              <a:t>www.msh.org</a:t>
            </a:r>
          </a:p>
        </p:txBody>
      </p:sp>
      <p:sp>
        <p:nvSpPr>
          <p:cNvPr id="10" name="Rectangle 9"/>
          <p:cNvSpPr/>
          <p:nvPr userDrawn="1"/>
        </p:nvSpPr>
        <p:spPr>
          <a:xfrm>
            <a:off x="0" y="6271404"/>
            <a:ext cx="9144000" cy="586596"/>
          </a:xfrm>
          <a:prstGeom prst="rect">
            <a:avLst/>
          </a:pr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00752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50838"/>
            <a:ext cx="7467600" cy="639762"/>
          </a:xfrm>
          <a:prstGeom prst="rect">
            <a:avLst/>
          </a:prstGeom>
        </p:spPr>
        <p:txBody>
          <a:bodyPr>
            <a:normAutofit/>
          </a:bodyPr>
          <a:lst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a:lstStyle>
          <a:p>
            <a:r>
              <a:rPr lang="en-US" dirty="0"/>
              <a:t>CLICK TO EDIT MASTER TITLE STYLE</a:t>
            </a:r>
          </a:p>
        </p:txBody>
      </p:sp>
      <p:sp>
        <p:nvSpPr>
          <p:cNvPr id="3" name="Content Placeholder 2"/>
          <p:cNvSpPr>
            <a:spLocks noGrp="1"/>
          </p:cNvSpPr>
          <p:nvPr>
            <p:ph sz="half" idx="1"/>
          </p:nvPr>
        </p:nvSpPr>
        <p:spPr>
          <a:xfrm>
            <a:off x="457200" y="1371600"/>
            <a:ext cx="3657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267200" y="1371600"/>
            <a:ext cx="3657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26"/>
          <p:cNvSpPr>
            <a:spLocks noGrp="1"/>
          </p:cNvSpPr>
          <p:nvPr>
            <p:ph type="sldNum" sz="quarter" idx="4"/>
          </p:nvPr>
        </p:nvSpPr>
        <p:spPr>
          <a:xfrm>
            <a:off x="7931624" y="6356350"/>
            <a:ext cx="907576"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pPr/>
              <a:t>‹#›</a:t>
            </a:fld>
            <a:endParaRPr lang="en-US" dirty="0"/>
          </a:p>
        </p:txBody>
      </p:sp>
    </p:spTree>
    <p:extLst>
      <p:ext uri="{BB962C8B-B14F-4D97-AF65-F5344CB8AC3E}">
        <p14:creationId xmlns:p14="http://schemas.microsoft.com/office/powerpoint/2010/main" val="1001620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50838"/>
            <a:ext cx="7467600" cy="639762"/>
          </a:xfrm>
          <a:prstGeom prst="rect">
            <a:avLst/>
          </a:prstGeom>
        </p:spPr>
        <p:txBody>
          <a:bodyPr>
            <a:normAutofit/>
          </a:bodyPr>
          <a:lst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a:lstStyle>
          <a:p>
            <a:r>
              <a:rPr lang="en-US" dirty="0"/>
              <a:t>CLICK TO EDIT MASTER TITLE STYLE</a:t>
            </a:r>
          </a:p>
        </p:txBody>
      </p:sp>
      <p:sp>
        <p:nvSpPr>
          <p:cNvPr id="11" name="Slide Number Placeholder 26"/>
          <p:cNvSpPr>
            <a:spLocks noGrp="1"/>
          </p:cNvSpPr>
          <p:nvPr>
            <p:ph type="sldNum" sz="quarter" idx="4"/>
          </p:nvPr>
        </p:nvSpPr>
        <p:spPr>
          <a:xfrm>
            <a:off x="7931624" y="6356350"/>
            <a:ext cx="1059976"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pPr/>
              <a:t>‹#›</a:t>
            </a:fld>
            <a:endParaRPr lang="en-US" dirty="0"/>
          </a:p>
        </p:txBody>
      </p:sp>
    </p:spTree>
    <p:extLst>
      <p:ext uri="{BB962C8B-B14F-4D97-AF65-F5344CB8AC3E}">
        <p14:creationId xmlns:p14="http://schemas.microsoft.com/office/powerpoint/2010/main" val="3744103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emf"/><Relationship Id="rId2" Type="http://schemas.openxmlformats.org/officeDocument/2006/relationships/slideLayout" Target="../slideLayouts/slideLayout14.xml"/><Relationship Id="rId16" Type="http://schemas.microsoft.com/office/2007/relationships/hdphoto" Target="../media/hdphoto1.wdp"/><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 name="Rectangle 20"/>
          <p:cNvSpPr/>
          <p:nvPr userDrawn="1"/>
        </p:nvSpPr>
        <p:spPr>
          <a:xfrm>
            <a:off x="0" y="6271404"/>
            <a:ext cx="9144000" cy="586596"/>
          </a:xfrm>
          <a:prstGeom prst="rect">
            <a:avLst/>
          </a:pr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23" name="Picture 3" descr="P:\CKE\Communications\Branding &amp; Identity\MSH_New Logo files 2009\RGB\MSH_rgb.jpg"/>
          <p:cNvPicPr>
            <a:picLocks noChangeAspect="1" noChangeArrowheads="1"/>
          </p:cNvPicPr>
          <p:nvPr userDrawn="1"/>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ackgroundRemoval t="0" b="100000" l="0" r="37321">
                        <a14:foregroundMark x1="19378" y1="32302" x2="19378" y2="32302"/>
                        <a14:foregroundMark x1="21850" y1="24178" x2="21850" y2="24178"/>
                        <a14:foregroundMark x1="23046" y1="15474" x2="23046" y2="15474"/>
                        <a14:foregroundMark x1="16108" y1="38104" x2="16108" y2="38104"/>
                        <a14:foregroundMark x1="14593" y1="44681" x2="14593" y2="44681"/>
                        <a14:foregroundMark x1="14593" y1="74081" x2="14593" y2="74081"/>
                        <a14:foregroundMark x1="11882" y1="82012" x2="11882" y2="82012"/>
                        <a14:foregroundMark x1="20574" y1="60735" x2="20574" y2="60735"/>
                        <a14:foregroundMark x1="24242" y1="51257" x2="24242" y2="51257"/>
                        <a14:foregroundMark x1="10686" y1="15474" x2="10686" y2="15474"/>
                        <a14:foregroundMark x1="6459" y1="24952" x2="6459" y2="24952"/>
                        <a14:foregroundMark x1="30861" y1="30754" x2="30861" y2="30754"/>
                        <a14:foregroundMark x1="32935" y1="38878" x2="32935" y2="38878"/>
                        <a14:foregroundMark x1="5263" y1="74662" x2="5263" y2="74662"/>
                        <a14:foregroundMark x1="2552" y1="39652" x2="2552" y2="39652"/>
                        <a14:foregroundMark x1="2233" y1="62282" x2="2233" y2="62282"/>
                        <a14:foregroundMark x1="33254" y1="57253" x2="33254" y2="57253"/>
                        <a14:foregroundMark x1="32376" y1="68085" x2="32376" y2="68085"/>
                        <a14:foregroundMark x1="18182" y1="10638" x2="9410" y2="16441"/>
                        <a14:backgroundMark x1="15869" y1="19729" x2="15869" y2="19729"/>
                      </a14:backgroundRemoval>
                    </a14:imgEffect>
                    <a14:imgEffect>
                      <a14:brightnessContrast bright="100000"/>
                    </a14:imgEffect>
                  </a14:imgLayer>
                </a14:imgProps>
              </a:ext>
              <a:ext uri="{28A0092B-C50C-407E-A947-70E740481C1C}">
                <a14:useLocalDpi xmlns:a14="http://schemas.microsoft.com/office/drawing/2010/main" val="0"/>
              </a:ext>
            </a:extLst>
          </a:blip>
          <a:srcRect r="62805"/>
          <a:stretch/>
        </p:blipFill>
        <p:spPr bwMode="auto">
          <a:xfrm>
            <a:off x="7605426" y="6379207"/>
            <a:ext cx="326198" cy="361649"/>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23"/>
          <p:cNvCxnSpPr/>
          <p:nvPr userDrawn="1"/>
        </p:nvCxnSpPr>
        <p:spPr>
          <a:xfrm>
            <a:off x="0" y="1066800"/>
            <a:ext cx="7931624" cy="0"/>
          </a:xfrm>
          <a:prstGeom prst="line">
            <a:avLst/>
          </a:prstGeom>
          <a:ln w="28575">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pic>
        <p:nvPicPr>
          <p:cNvPr id="25" name="Picture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69950" y="6351408"/>
            <a:ext cx="5073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le Placeholder 19"/>
          <p:cNvSpPr>
            <a:spLocks noGrp="1"/>
          </p:cNvSpPr>
          <p:nvPr>
            <p:ph type="title"/>
          </p:nvPr>
        </p:nvSpPr>
        <p:spPr>
          <a:xfrm>
            <a:off x="457200" y="274638"/>
            <a:ext cx="7474424" cy="792162"/>
          </a:xfrm>
          <a:prstGeom prst="rect">
            <a:avLst/>
          </a:prstGeom>
        </p:spPr>
        <p:txBody>
          <a:bodyPr vert="horz" lIns="91440" tIns="45720" rIns="91440" bIns="45720" rtlCol="0" anchor="ctr">
            <a:normAutofit/>
          </a:bodyPr>
          <a:lstStyle/>
          <a:p>
            <a:r>
              <a:rPr lang="en-US" dirty="0"/>
              <a:t>CLICK TO EDIT MASTER TITLE STYLE</a:t>
            </a:r>
          </a:p>
        </p:txBody>
      </p:sp>
      <p:sp>
        <p:nvSpPr>
          <p:cNvPr id="26" name="Text Placeholder 25"/>
          <p:cNvSpPr>
            <a:spLocks noGrp="1"/>
          </p:cNvSpPr>
          <p:nvPr>
            <p:ph type="body" idx="1"/>
          </p:nvPr>
        </p:nvSpPr>
        <p:spPr>
          <a:xfrm>
            <a:off x="457200" y="1447800"/>
            <a:ext cx="7474424" cy="4678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Slide Number Placeholder 26"/>
          <p:cNvSpPr>
            <a:spLocks noGrp="1"/>
          </p:cNvSpPr>
          <p:nvPr>
            <p:ph type="sldNum" sz="quarter" idx="4"/>
          </p:nvPr>
        </p:nvSpPr>
        <p:spPr>
          <a:xfrm>
            <a:off x="7931624" y="6356350"/>
            <a:ext cx="907576"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pPr/>
              <a:t>‹#›</a:t>
            </a:fld>
            <a:endParaRPr lang="en-US" dirty="0"/>
          </a:p>
        </p:txBody>
      </p:sp>
    </p:spTree>
    <p:extLst>
      <p:ext uri="{BB962C8B-B14F-4D97-AF65-F5344CB8AC3E}">
        <p14:creationId xmlns:p14="http://schemas.microsoft.com/office/powerpoint/2010/main" val="3428925123"/>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55" r:id="rId3"/>
    <p:sldLayoutId id="2147483657" r:id="rId4"/>
    <p:sldLayoutId id="2147483656" r:id="rId5"/>
    <p:sldLayoutId id="2147483667" r:id="rId6"/>
    <p:sldLayoutId id="2147483666" r:id="rId7"/>
    <p:sldLayoutId id="2147483658" r:id="rId8"/>
    <p:sldLayoutId id="2147483660" r:id="rId9"/>
    <p:sldLayoutId id="2147483661" r:id="rId10"/>
    <p:sldLayoutId id="2147483662" r:id="rId11"/>
    <p:sldLayoutId id="2147483663" r:id="rId12"/>
  </p:sldLayoutIdLst>
  <p:hf hdr="0" ftr="0" dt="0"/>
  <p:txStyles>
    <p:title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 name="Rectangle 20"/>
          <p:cNvSpPr/>
          <p:nvPr userDrawn="1"/>
        </p:nvSpPr>
        <p:spPr>
          <a:xfrm>
            <a:off x="0" y="6271404"/>
            <a:ext cx="9144000" cy="586596"/>
          </a:xfrm>
          <a:prstGeom prst="rect">
            <a:avLst/>
          </a:pr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pic>
        <p:nvPicPr>
          <p:cNvPr id="23" name="Picture 3" descr="P:\CKE\Communications\Branding &amp; Identity\MSH_New Logo files 2009\RGB\MSH_rgb.jpg"/>
          <p:cNvPicPr>
            <a:picLocks noChangeAspect="1" noChangeArrowheads="1"/>
          </p:cNvPicPr>
          <p:nvPr userDrawn="1"/>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ackgroundRemoval t="0" b="100000" l="0" r="37321">
                        <a14:foregroundMark x1="19378" y1="32302" x2="19378" y2="32302"/>
                        <a14:foregroundMark x1="21850" y1="24178" x2="21850" y2="24178"/>
                        <a14:foregroundMark x1="23046" y1="15474" x2="23046" y2="15474"/>
                        <a14:foregroundMark x1="16108" y1="38104" x2="16108" y2="38104"/>
                        <a14:foregroundMark x1="14593" y1="44681" x2="14593" y2="44681"/>
                        <a14:foregroundMark x1="14593" y1="74081" x2="14593" y2="74081"/>
                        <a14:foregroundMark x1="11882" y1="82012" x2="11882" y2="82012"/>
                        <a14:foregroundMark x1="20574" y1="60735" x2="20574" y2="60735"/>
                        <a14:foregroundMark x1="24242" y1="51257" x2="24242" y2="51257"/>
                        <a14:foregroundMark x1="10686" y1="15474" x2="10686" y2="15474"/>
                        <a14:foregroundMark x1="6459" y1="24952" x2="6459" y2="24952"/>
                        <a14:foregroundMark x1="30861" y1="30754" x2="30861" y2="30754"/>
                        <a14:foregroundMark x1="32935" y1="38878" x2="32935" y2="38878"/>
                        <a14:foregroundMark x1="5263" y1="74662" x2="5263" y2="74662"/>
                        <a14:foregroundMark x1="2552" y1="39652" x2="2552" y2="39652"/>
                        <a14:foregroundMark x1="2233" y1="62282" x2="2233" y2="62282"/>
                        <a14:foregroundMark x1="33254" y1="57253" x2="33254" y2="57253"/>
                        <a14:foregroundMark x1="32376" y1="68085" x2="32376" y2="68085"/>
                        <a14:foregroundMark x1="18182" y1="10638" x2="9410" y2="16441"/>
                        <a14:backgroundMark x1="15869" y1="19729" x2="15869" y2="19729"/>
                      </a14:backgroundRemoval>
                    </a14:imgEffect>
                    <a14:imgEffect>
                      <a14:brightnessContrast bright="100000"/>
                    </a14:imgEffect>
                  </a14:imgLayer>
                </a14:imgProps>
              </a:ext>
              <a:ext uri="{28A0092B-C50C-407E-A947-70E740481C1C}">
                <a14:useLocalDpi xmlns:a14="http://schemas.microsoft.com/office/drawing/2010/main" val="0"/>
              </a:ext>
            </a:extLst>
          </a:blip>
          <a:srcRect r="62805"/>
          <a:stretch/>
        </p:blipFill>
        <p:spPr bwMode="auto">
          <a:xfrm>
            <a:off x="7605426" y="6379207"/>
            <a:ext cx="326198" cy="361649"/>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23"/>
          <p:cNvCxnSpPr/>
          <p:nvPr userDrawn="1"/>
        </p:nvCxnSpPr>
        <p:spPr>
          <a:xfrm>
            <a:off x="0" y="1066800"/>
            <a:ext cx="7931624" cy="0"/>
          </a:xfrm>
          <a:prstGeom prst="line">
            <a:avLst/>
          </a:prstGeom>
          <a:ln w="28575">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pic>
        <p:nvPicPr>
          <p:cNvPr id="25" name="Picture 2"/>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869950" y="6351408"/>
            <a:ext cx="5073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le Placeholder 19"/>
          <p:cNvSpPr>
            <a:spLocks noGrp="1"/>
          </p:cNvSpPr>
          <p:nvPr>
            <p:ph type="title"/>
          </p:nvPr>
        </p:nvSpPr>
        <p:spPr>
          <a:xfrm>
            <a:off x="457200" y="274638"/>
            <a:ext cx="7474424" cy="792162"/>
          </a:xfrm>
          <a:prstGeom prst="rect">
            <a:avLst/>
          </a:prstGeom>
        </p:spPr>
        <p:txBody>
          <a:bodyPr vert="horz" lIns="91440" tIns="45720" rIns="91440" bIns="45720" rtlCol="0" anchor="ctr">
            <a:normAutofit/>
          </a:bodyPr>
          <a:lstStyle/>
          <a:p>
            <a:r>
              <a:rPr lang="en-US" dirty="0"/>
              <a:t>Click to edit Master title style</a:t>
            </a:r>
          </a:p>
        </p:txBody>
      </p:sp>
      <p:sp>
        <p:nvSpPr>
          <p:cNvPr id="26" name="Text Placeholder 25"/>
          <p:cNvSpPr>
            <a:spLocks noGrp="1"/>
          </p:cNvSpPr>
          <p:nvPr>
            <p:ph type="body" idx="1"/>
          </p:nvPr>
        </p:nvSpPr>
        <p:spPr>
          <a:xfrm>
            <a:off x="457200" y="1447800"/>
            <a:ext cx="7474424" cy="4678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Slide Number Placeholder 26"/>
          <p:cNvSpPr>
            <a:spLocks noGrp="1"/>
          </p:cNvSpPr>
          <p:nvPr>
            <p:ph type="sldNum" sz="quarter" idx="4"/>
          </p:nvPr>
        </p:nvSpPr>
        <p:spPr>
          <a:xfrm>
            <a:off x="7931624" y="6356350"/>
            <a:ext cx="907576"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0392614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Lst>
  <p:hf hdr="0" ftr="0" dt="0"/>
  <p:txStyles>
    <p:titleStyle>
      <a:lvl1pPr algn="r" defTabSz="914400" rtl="0" eaLnBrk="1" latinLnBrk="0" hangingPunct="1">
        <a:spcBef>
          <a:spcPct val="0"/>
        </a:spcBef>
        <a:buNone/>
        <a:defRPr sz="3600" kern="1200">
          <a:solidFill>
            <a:schemeClr val="accent2"/>
          </a:solidFill>
          <a:latin typeface="Gill Sans"/>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MSH Drug Seller Initiatives</a:t>
            </a:r>
          </a:p>
        </p:txBody>
      </p:sp>
      <p:sp>
        <p:nvSpPr>
          <p:cNvPr id="3" name="Subtitle 2"/>
          <p:cNvSpPr>
            <a:spLocks noGrp="1"/>
          </p:cNvSpPr>
          <p:nvPr>
            <p:ph type="subTitle" idx="1"/>
          </p:nvPr>
        </p:nvSpPr>
        <p:spPr/>
        <p:txBody>
          <a:bodyPr/>
          <a:lstStyle/>
          <a:p>
            <a:r>
              <a:rPr lang="en-US" dirty="0"/>
              <a:t>Presented by Martha Embrey</a:t>
            </a:r>
          </a:p>
          <a:p>
            <a:r>
              <a:rPr lang="en-US" dirty="0"/>
              <a:t>September 25, 2018</a:t>
            </a:r>
          </a:p>
        </p:txBody>
      </p:sp>
      <p:sp>
        <p:nvSpPr>
          <p:cNvPr id="4" name="Slide Number Placeholder 3"/>
          <p:cNvSpPr>
            <a:spLocks noGrp="1"/>
          </p:cNvSpPr>
          <p:nvPr>
            <p:ph type="sldNum" sz="quarter" idx="4"/>
          </p:nvPr>
        </p:nvSpPr>
        <p:spPr/>
        <p:txBody>
          <a:bodyPr/>
          <a:lstStyle/>
          <a:p>
            <a:fld id="{B96A8C67-B9EF-4EB6-9B06-D1F8B79AF090}" type="slidenum">
              <a:rPr lang="en-US" smtClean="0"/>
              <a:pPr/>
              <a:t>1</a:t>
            </a:fld>
            <a:endParaRPr lang="en-US" dirty="0"/>
          </a:p>
        </p:txBody>
      </p:sp>
    </p:spTree>
    <p:extLst>
      <p:ext uri="{BB962C8B-B14F-4D97-AF65-F5344CB8AC3E}">
        <p14:creationId xmlns:p14="http://schemas.microsoft.com/office/powerpoint/2010/main" val="33589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a:t>
            </a:r>
          </a:p>
        </p:txBody>
      </p:sp>
      <p:sp>
        <p:nvSpPr>
          <p:cNvPr id="4" name="Text Placeholder 3"/>
          <p:cNvSpPr>
            <a:spLocks noGrp="1"/>
          </p:cNvSpPr>
          <p:nvPr>
            <p:ph sz="half" idx="1"/>
          </p:nvPr>
        </p:nvSpPr>
        <p:spPr/>
        <p:txBody>
          <a:bodyPr>
            <a:normAutofit fontScale="77500" lnSpcReduction="20000"/>
          </a:bodyPr>
          <a:lstStyle/>
          <a:p>
            <a:pPr>
              <a:buFont typeface="Wingdings" panose="05000000000000000000" pitchFamily="2" charset="2"/>
              <a:buChar char="§"/>
            </a:pPr>
            <a:r>
              <a:rPr lang="en-US" altLang="en-US" sz="2200" dirty="0"/>
              <a:t>Collaborate with the regulatory authority for retail drug outlets (i.e., medicines regulatory authorities or pharmacy councils)</a:t>
            </a:r>
          </a:p>
          <a:p>
            <a:pPr lvl="1">
              <a:buFont typeface="Wingdings" panose="05000000000000000000" pitchFamily="2" charset="2"/>
              <a:buChar char="§"/>
            </a:pPr>
            <a:r>
              <a:rPr lang="en-US" altLang="en-US" sz="1800" dirty="0"/>
              <a:t>Different authorities can oversee premises and products and personnel qualifications</a:t>
            </a:r>
          </a:p>
          <a:p>
            <a:pPr lvl="1">
              <a:buFont typeface="Wingdings" panose="05000000000000000000" pitchFamily="2" charset="2"/>
              <a:buChar char="§"/>
            </a:pPr>
            <a:r>
              <a:rPr lang="en-US" altLang="en-US" sz="1800" dirty="0"/>
              <a:t>Regulatory authorities determine the list of products that retail outlets can sell and services they can provide</a:t>
            </a:r>
          </a:p>
          <a:p>
            <a:pPr>
              <a:buFont typeface="Wingdings" panose="05000000000000000000" pitchFamily="2" charset="2"/>
              <a:buChar char="§"/>
            </a:pPr>
            <a:r>
              <a:rPr lang="en-US" altLang="en-US" sz="2200" dirty="0"/>
              <a:t>Work within a holistic framework to facilitate harmonized standards, practices, training </a:t>
            </a:r>
          </a:p>
          <a:p>
            <a:pPr>
              <a:buFont typeface="Wingdings" panose="05000000000000000000" pitchFamily="2" charset="2"/>
              <a:buChar char="§"/>
            </a:pPr>
            <a:r>
              <a:rPr lang="en-US" altLang="en-US" sz="2200" dirty="0"/>
              <a:t>Engage existing owner associations, if they exist</a:t>
            </a:r>
          </a:p>
          <a:p>
            <a:pPr>
              <a:buFont typeface="Wingdings" panose="05000000000000000000" pitchFamily="2" charset="2"/>
              <a:buChar char="§"/>
            </a:pPr>
            <a:r>
              <a:rPr lang="en-US" altLang="en-US" sz="2200" dirty="0"/>
              <a:t>Identify training institutions to take over training in long term</a:t>
            </a:r>
          </a:p>
          <a:p>
            <a:pPr>
              <a:buFont typeface="Wingdings" panose="05000000000000000000" pitchFamily="2" charset="2"/>
              <a:buChar char="§"/>
            </a:pPr>
            <a:r>
              <a:rPr lang="en-US" altLang="en-US" sz="2200" dirty="0"/>
              <a:t>Mobilize resources based on shared interests, but work toward the holistic framework</a:t>
            </a:r>
          </a:p>
          <a:p>
            <a:pPr>
              <a:buFont typeface="Wingdings" panose="05000000000000000000" pitchFamily="2" charset="2"/>
              <a:buChar char="§"/>
            </a:pPr>
            <a:endParaRPr lang="en-US" altLang="en-US" sz="2200" dirty="0"/>
          </a:p>
          <a:p>
            <a:pPr>
              <a:buFont typeface="Wingdings" panose="05000000000000000000" pitchFamily="2" charset="2"/>
              <a:buChar char="§"/>
            </a:pPr>
            <a:endParaRPr lang="en-US" altLang="en-US" sz="2200"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67200" y="1901983"/>
            <a:ext cx="3657600" cy="3465197"/>
          </a:xfrm>
        </p:spPr>
      </p:pic>
      <p:sp>
        <p:nvSpPr>
          <p:cNvPr id="3" name="Slide Number Placeholder 2"/>
          <p:cNvSpPr>
            <a:spLocks noGrp="1"/>
          </p:cNvSpPr>
          <p:nvPr>
            <p:ph type="sldNum" sz="quarter" idx="4"/>
          </p:nvPr>
        </p:nvSpPr>
        <p:spPr/>
        <p:txBody>
          <a:bodyPr/>
          <a:lstStyle/>
          <a:p>
            <a:fld id="{B96A8C67-B9EF-4EB6-9B06-D1F8B79AF090}" type="slidenum">
              <a:rPr lang="en-US" smtClean="0"/>
              <a:pPr/>
              <a:t>10</a:t>
            </a:fld>
            <a:endParaRPr lang="en-US" dirty="0"/>
          </a:p>
        </p:txBody>
      </p:sp>
    </p:spTree>
    <p:extLst>
      <p:ext uri="{BB962C8B-B14F-4D97-AF65-F5344CB8AC3E}">
        <p14:creationId xmlns:p14="http://schemas.microsoft.com/office/powerpoint/2010/main" val="1372869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ADDOs in Tanzania—the Foundation</a:t>
            </a:r>
          </a:p>
        </p:txBody>
      </p:sp>
      <p:sp>
        <p:nvSpPr>
          <p:cNvPr id="4" name="Text Placeholder 3"/>
          <p:cNvSpPr>
            <a:spLocks noGrp="1"/>
          </p:cNvSpPr>
          <p:nvPr>
            <p:ph sz="half" idx="1"/>
          </p:nvPr>
        </p:nvSpPr>
        <p:spPr>
          <a:xfrm>
            <a:off x="228600" y="1143000"/>
            <a:ext cx="3962400" cy="5029200"/>
          </a:xfrm>
        </p:spPr>
        <p:txBody>
          <a:bodyPr>
            <a:normAutofit fontScale="47500" lnSpcReduction="20000"/>
          </a:bodyPr>
          <a:lstStyle/>
          <a:p>
            <a:pPr lvl="0" eaLnBrk="0" fontAlgn="base" hangingPunct="0">
              <a:spcAft>
                <a:spcPct val="0"/>
              </a:spcAft>
              <a:buClr>
                <a:schemeClr val="accent2"/>
              </a:buClr>
              <a:buFont typeface="Wingdings" panose="05000000000000000000" pitchFamily="2" charset="2"/>
              <a:buChar char="§"/>
              <a:defRPr/>
            </a:pPr>
            <a:r>
              <a:rPr lang="en-US" sz="4000" smtClean="0">
                <a:solidFill>
                  <a:prstClr val="black"/>
                </a:solidFill>
                <a:latin typeface="Gill Sans MT" pitchFamily="34" charset="0"/>
              </a:rPr>
              <a:t>Many people access medicines and services from drug shops, but quality is an issue</a:t>
            </a:r>
          </a:p>
          <a:p>
            <a:pPr lvl="0" eaLnBrk="0" fontAlgn="base" hangingPunct="0">
              <a:spcAft>
                <a:spcPct val="0"/>
              </a:spcAft>
              <a:buClr>
                <a:schemeClr val="accent2"/>
              </a:buClr>
              <a:buFont typeface="Wingdings" panose="05000000000000000000" pitchFamily="2" charset="2"/>
              <a:buChar char="§"/>
              <a:defRPr/>
            </a:pPr>
            <a:r>
              <a:rPr lang="en-US" sz="4000" smtClean="0">
                <a:solidFill>
                  <a:prstClr val="black"/>
                </a:solidFill>
                <a:latin typeface="Gill Sans MT" pitchFamily="34" charset="0"/>
              </a:rPr>
              <a:t>Working </a:t>
            </a:r>
            <a:r>
              <a:rPr lang="en-US" sz="4000" dirty="0">
                <a:solidFill>
                  <a:prstClr val="black"/>
                </a:solidFill>
                <a:latin typeface="Gill Sans MT" pitchFamily="34" charset="0"/>
              </a:rPr>
              <a:t>with Tanzanian stakeholders, MSH launched the accredited drug seller outlet (ADDO) program in 2003</a:t>
            </a:r>
          </a:p>
          <a:p>
            <a:pPr lvl="0" eaLnBrk="0" fontAlgn="base" hangingPunct="0">
              <a:spcAft>
                <a:spcPct val="0"/>
              </a:spcAft>
              <a:buClr>
                <a:schemeClr val="accent2"/>
              </a:buClr>
              <a:buFont typeface="Wingdings" panose="05000000000000000000" pitchFamily="2" charset="2"/>
              <a:buChar char="§"/>
              <a:defRPr/>
            </a:pPr>
            <a:r>
              <a:rPr lang="en-US" sz="4000" dirty="0">
                <a:solidFill>
                  <a:prstClr val="black"/>
                </a:solidFill>
                <a:latin typeface="Gill Sans MT" pitchFamily="34" charset="0"/>
              </a:rPr>
              <a:t>Countrywide scale up achieved by 2013; now part of the health system</a:t>
            </a:r>
          </a:p>
          <a:p>
            <a:pPr lvl="0" eaLnBrk="0" fontAlgn="base" hangingPunct="0">
              <a:spcAft>
                <a:spcPct val="0"/>
              </a:spcAft>
              <a:buClr>
                <a:schemeClr val="accent2"/>
              </a:buClr>
              <a:buFont typeface="Wingdings" panose="05000000000000000000" pitchFamily="2" charset="2"/>
              <a:buChar char="§"/>
              <a:defRPr/>
            </a:pPr>
            <a:r>
              <a:rPr lang="en-US" sz="4000" dirty="0">
                <a:solidFill>
                  <a:prstClr val="black"/>
                </a:solidFill>
                <a:latin typeface="Gill Sans MT" pitchFamily="34" charset="0"/>
              </a:rPr>
              <a:t>Initial funding from the Gates Foundation with other contributors to scale up over the years; now operates without donor support</a:t>
            </a:r>
          </a:p>
          <a:p>
            <a:pPr lvl="0" eaLnBrk="0" fontAlgn="base" hangingPunct="0">
              <a:spcAft>
                <a:spcPct val="0"/>
              </a:spcAft>
              <a:buClr>
                <a:schemeClr val="accent2"/>
              </a:buClr>
              <a:buFont typeface="Wingdings" panose="05000000000000000000" pitchFamily="2" charset="2"/>
              <a:buChar char="§"/>
              <a:defRPr/>
            </a:pPr>
            <a:r>
              <a:rPr lang="en-US" sz="4000" dirty="0">
                <a:solidFill>
                  <a:prstClr val="black"/>
                </a:solidFill>
                <a:latin typeface="Gill Sans MT" pitchFamily="34" charset="0"/>
              </a:rPr>
              <a:t>Currently, ~12,500 accredited shops, 3,500</a:t>
            </a:r>
            <a:r>
              <a:rPr lang="en-US" sz="4000">
                <a:solidFill>
                  <a:prstClr val="black"/>
                </a:solidFill>
                <a:latin typeface="Gill Sans MT" pitchFamily="34" charset="0"/>
              </a:rPr>
              <a:t>+ </a:t>
            </a:r>
            <a:r>
              <a:rPr lang="en-US" sz="4000" smtClean="0">
                <a:solidFill>
                  <a:prstClr val="black"/>
                </a:solidFill>
                <a:latin typeface="Gill Sans MT" pitchFamily="34" charset="0"/>
              </a:rPr>
              <a:t>government inspectors </a:t>
            </a:r>
            <a:r>
              <a:rPr lang="en-US" sz="4000" dirty="0">
                <a:solidFill>
                  <a:prstClr val="black"/>
                </a:solidFill>
                <a:latin typeface="Gill Sans MT" pitchFamily="34" charset="0"/>
              </a:rPr>
              <a:t>trained, 20,000+ dispensers trained, 8 approved training institutions</a:t>
            </a:r>
          </a:p>
          <a:p>
            <a:pPr marL="0" lvl="0" indent="0" eaLnBrk="0" fontAlgn="base" hangingPunct="0">
              <a:spcAft>
                <a:spcPct val="0"/>
              </a:spcAft>
              <a:buNone/>
              <a:defRPr/>
            </a:pPr>
            <a:endParaRPr lang="en-US" sz="2400" dirty="0">
              <a:solidFill>
                <a:prstClr val="black"/>
              </a:solidFill>
              <a:latin typeface="Gill Sans MT" pitchFamily="34" charset="0"/>
            </a:endParaRPr>
          </a:p>
          <a:p>
            <a:pPr lvl="0" eaLnBrk="0" fontAlgn="base" hangingPunct="0">
              <a:spcAft>
                <a:spcPct val="0"/>
              </a:spcAft>
              <a:buFont typeface="Wingdings" panose="05000000000000000000" pitchFamily="2" charset="2"/>
              <a:buChar char="§"/>
              <a:defRPr/>
            </a:pPr>
            <a:endParaRPr lang="en-US" sz="2000" dirty="0">
              <a:solidFill>
                <a:prstClr val="black"/>
              </a:solidFill>
              <a:latin typeface="Gill Sans MT" pitchFamily="34" charset="0"/>
            </a:endParaRPr>
          </a:p>
        </p:txBody>
      </p:sp>
      <p:pic>
        <p:nvPicPr>
          <p:cNvPr id="6" name="Content Placeholder 5"/>
          <p:cNvPicPr>
            <a:picLocks noGrp="1" noChangeAspect="1"/>
          </p:cNvPicPr>
          <p:nvPr>
            <p:ph sz="half" idx="2"/>
          </p:nvPr>
        </p:nvPicPr>
        <p:blipFill>
          <a:blip r:embed="rId3"/>
          <a:stretch>
            <a:fillRect/>
          </a:stretch>
        </p:blipFill>
        <p:spPr>
          <a:xfrm>
            <a:off x="4267199" y="1600201"/>
            <a:ext cx="4519321" cy="3417190"/>
          </a:xfrm>
          <a:prstGeom prst="rect">
            <a:avLst/>
          </a:prstGeom>
        </p:spPr>
      </p:pic>
      <p:sp>
        <p:nvSpPr>
          <p:cNvPr id="3" name="Slide Number Placeholder 2"/>
          <p:cNvSpPr>
            <a:spLocks noGrp="1"/>
          </p:cNvSpPr>
          <p:nvPr>
            <p:ph type="sldNum" sz="quarter" idx="4"/>
          </p:nvPr>
        </p:nvSpPr>
        <p:spPr/>
        <p:txBody>
          <a:bodyPr/>
          <a:lstStyle/>
          <a:p>
            <a:fld id="{B96A8C67-B9EF-4EB6-9B06-D1F8B79AF090}" type="slidenum">
              <a:rPr lang="en-US" smtClean="0"/>
              <a:pPr/>
              <a:t>2</a:t>
            </a:fld>
            <a:endParaRPr lang="en-US" dirty="0"/>
          </a:p>
        </p:txBody>
      </p:sp>
    </p:spTree>
    <p:extLst>
      <p:ext uri="{BB962C8B-B14F-4D97-AF65-F5344CB8AC3E}">
        <p14:creationId xmlns:p14="http://schemas.microsoft.com/office/powerpoint/2010/main" val="637817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have we learned from ADDOs?</a:t>
            </a:r>
          </a:p>
        </p:txBody>
      </p:sp>
      <p:sp>
        <p:nvSpPr>
          <p:cNvPr id="3" name="Slide Number Placeholder 2"/>
          <p:cNvSpPr>
            <a:spLocks noGrp="1"/>
          </p:cNvSpPr>
          <p:nvPr>
            <p:ph type="sldNum" sz="quarter" idx="10"/>
          </p:nvPr>
        </p:nvSpPr>
        <p:spPr/>
        <p:txBody>
          <a:bodyPr/>
          <a:lstStyle/>
          <a:p>
            <a:fld id="{B96A8C67-B9EF-4EB6-9B06-D1F8B79AF090}" type="slidenum">
              <a:rPr lang="en-US" smtClean="0"/>
              <a:pPr/>
              <a:t>3</a:t>
            </a:fld>
            <a:endParaRPr lang="en-US" dirty="0"/>
          </a:p>
        </p:txBody>
      </p:sp>
      <p:sp>
        <p:nvSpPr>
          <p:cNvPr id="4" name="Text Placeholder 3"/>
          <p:cNvSpPr>
            <a:spLocks noGrp="1"/>
          </p:cNvSpPr>
          <p:nvPr>
            <p:ph type="body" sz="quarter" idx="11"/>
          </p:nvPr>
        </p:nvSpPr>
        <p:spPr/>
        <p:txBody>
          <a:bodyPr>
            <a:normAutofit fontScale="92500" lnSpcReduction="10000"/>
          </a:bodyPr>
          <a:lstStyle/>
          <a:p>
            <a:pPr>
              <a:spcBef>
                <a:spcPts val="0"/>
              </a:spcBef>
              <a:spcAft>
                <a:spcPts val="600"/>
              </a:spcAft>
            </a:pPr>
            <a:r>
              <a:rPr lang="en-US" sz="2400" dirty="0"/>
              <a:t>Drug seller initiatives based on accreditation and regulation can </a:t>
            </a:r>
            <a:r>
              <a:rPr lang="en-US" sz="2400" b="1" dirty="0"/>
              <a:t>improve access to quality services and medicines</a:t>
            </a:r>
          </a:p>
          <a:p>
            <a:pPr>
              <a:spcBef>
                <a:spcPts val="0"/>
              </a:spcBef>
              <a:spcAft>
                <a:spcPts val="600"/>
              </a:spcAft>
            </a:pPr>
            <a:r>
              <a:rPr lang="en-US" sz="2400" dirty="0"/>
              <a:t>Medicine shops serve as a platform to scale up other </a:t>
            </a:r>
            <a:r>
              <a:rPr lang="en-US" sz="2400" b="1" dirty="0"/>
              <a:t>community-based public health interventions, </a:t>
            </a:r>
            <a:r>
              <a:rPr lang="en-US" sz="2400" dirty="0"/>
              <a:t>such as </a:t>
            </a:r>
            <a:r>
              <a:rPr lang="en-US" sz="2400" b="1" dirty="0"/>
              <a:t>family planning</a:t>
            </a:r>
          </a:p>
          <a:p>
            <a:pPr>
              <a:spcBef>
                <a:spcPts val="0"/>
              </a:spcBef>
              <a:spcAft>
                <a:spcPts val="600"/>
              </a:spcAft>
            </a:pPr>
            <a:r>
              <a:rPr lang="en-US" sz="2400" b="1" dirty="0"/>
              <a:t>Political will </a:t>
            </a:r>
            <a:r>
              <a:rPr lang="en-US" sz="2400" dirty="0"/>
              <a:t>(medicines regulatory authority) and </a:t>
            </a:r>
            <a:r>
              <a:rPr lang="en-US" sz="2400" b="1" dirty="0"/>
              <a:t>stakeholder engagement </a:t>
            </a:r>
            <a:r>
              <a:rPr lang="en-US" sz="2400" dirty="0"/>
              <a:t>are critical to sustainability</a:t>
            </a:r>
            <a:endParaRPr lang="en-US" sz="2400" b="1" dirty="0"/>
          </a:p>
          <a:p>
            <a:pPr>
              <a:spcBef>
                <a:spcPts val="0"/>
              </a:spcBef>
              <a:spcAft>
                <a:spcPts val="600"/>
              </a:spcAft>
            </a:pPr>
            <a:r>
              <a:rPr lang="en-US" sz="2400" b="1" dirty="0"/>
              <a:t>Decentralization and district-level implementation </a:t>
            </a:r>
            <a:r>
              <a:rPr lang="en-US" sz="2400" dirty="0"/>
              <a:t>are key to successful country-wide scale-up of any drug seller initiative</a:t>
            </a:r>
          </a:p>
          <a:p>
            <a:pPr>
              <a:spcBef>
                <a:spcPts val="0"/>
              </a:spcBef>
              <a:spcAft>
                <a:spcPts val="600"/>
              </a:spcAft>
            </a:pPr>
            <a:r>
              <a:rPr lang="en-US" sz="2400" b="1" dirty="0"/>
              <a:t>External funding </a:t>
            </a:r>
            <a:r>
              <a:rPr lang="en-US" sz="2400" dirty="0"/>
              <a:t>required for scale-up, but then program can </a:t>
            </a:r>
            <a:r>
              <a:rPr lang="en-US" sz="2400"/>
              <a:t>be </a:t>
            </a:r>
            <a:r>
              <a:rPr lang="en-US" sz="2400" smtClean="0"/>
              <a:t>self-sufficient—owners/dispensers and government</a:t>
            </a:r>
            <a:endParaRPr lang="en-US" sz="2400" dirty="0"/>
          </a:p>
          <a:p>
            <a:pPr>
              <a:spcBef>
                <a:spcPts val="0"/>
              </a:spcBef>
            </a:pPr>
            <a:r>
              <a:rPr lang="en-US" sz="2400" b="1" dirty="0"/>
              <a:t>Holistic</a:t>
            </a:r>
            <a:r>
              <a:rPr lang="en-US" sz="2400" dirty="0"/>
              <a:t> rather than product- or condition-specific approach produces success and sustainability</a:t>
            </a:r>
          </a:p>
        </p:txBody>
      </p:sp>
    </p:spTree>
    <p:extLst>
      <p:ext uri="{BB962C8B-B14F-4D97-AF65-F5344CB8AC3E}">
        <p14:creationId xmlns:p14="http://schemas.microsoft.com/office/powerpoint/2010/main" val="3298297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09600" y="152400"/>
            <a:ext cx="8001000" cy="762000"/>
          </a:xfrm>
        </p:spPr>
        <p:txBody>
          <a:bodyPr/>
          <a:lstStyle/>
          <a:p>
            <a:r>
              <a:rPr lang="en-US" altLang="en-US" sz="3200" dirty="0"/>
              <a:t>How we do it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89705215"/>
              </p:ext>
            </p:extLst>
          </p:nvPr>
        </p:nvGraphicFramePr>
        <p:xfrm>
          <a:off x="228600" y="1143000"/>
          <a:ext cx="8740140" cy="5105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4"/>
          </p:nvPr>
        </p:nvSpPr>
        <p:spPr/>
        <p:txBody>
          <a:bodyPr/>
          <a:lstStyle/>
          <a:p>
            <a:fld id="{B96A8C67-B9EF-4EB6-9B06-D1F8B79AF090}" type="slidenum">
              <a:rPr lang="en-US" smtClean="0">
                <a:solidFill>
                  <a:prstClr val="white"/>
                </a:solidFill>
              </a:rPr>
              <a:pPr/>
              <a:t>4</a:t>
            </a:fld>
            <a:endParaRPr lang="en-US" dirty="0">
              <a:solidFill>
                <a:prstClr val="white"/>
              </a:solidFill>
            </a:endParaRPr>
          </a:p>
        </p:txBody>
      </p:sp>
    </p:spTree>
    <p:extLst>
      <p:ext uri="{BB962C8B-B14F-4D97-AF65-F5344CB8AC3E}">
        <p14:creationId xmlns:p14="http://schemas.microsoft.com/office/powerpoint/2010/main" val="39113265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LaunchDSI Program (2015-2019)</a:t>
            </a:r>
          </a:p>
        </p:txBody>
      </p:sp>
      <p:sp>
        <p:nvSpPr>
          <p:cNvPr id="4" name="Text Placeholder 3"/>
          <p:cNvSpPr>
            <a:spLocks noGrp="1"/>
          </p:cNvSpPr>
          <p:nvPr>
            <p:ph sz="half" idx="1"/>
          </p:nvPr>
        </p:nvSpPr>
        <p:spPr>
          <a:xfrm>
            <a:off x="0" y="1066800"/>
            <a:ext cx="4267200" cy="5181600"/>
          </a:xfrm>
        </p:spPr>
        <p:txBody>
          <a:bodyPr>
            <a:noAutofit/>
          </a:bodyPr>
          <a:lstStyle/>
          <a:p>
            <a:pPr marL="231775" lvl="0" indent="-231775" eaLnBrk="0" fontAlgn="base" hangingPunct="0">
              <a:spcAft>
                <a:spcPct val="0"/>
              </a:spcAft>
              <a:buClr>
                <a:schemeClr val="accent2"/>
              </a:buClr>
              <a:defRPr/>
            </a:pPr>
            <a:r>
              <a:rPr lang="en-US" sz="2000" dirty="0">
                <a:solidFill>
                  <a:prstClr val="black"/>
                </a:solidFill>
                <a:latin typeface="Gill Sans MT" pitchFamily="34" charset="0"/>
              </a:rPr>
              <a:t>Objective: advance the adaptation of accredited drug seller initiatives (ADSI) in other African countries</a:t>
            </a:r>
          </a:p>
          <a:p>
            <a:pPr marL="231775" lvl="0" indent="-231775" eaLnBrk="0" fontAlgn="base" hangingPunct="0">
              <a:spcAft>
                <a:spcPct val="0"/>
              </a:spcAft>
              <a:buClr>
                <a:schemeClr val="accent2"/>
              </a:buClr>
              <a:defRPr/>
            </a:pPr>
            <a:r>
              <a:rPr lang="en-US" sz="2000" dirty="0">
                <a:solidFill>
                  <a:prstClr val="black"/>
                </a:solidFill>
                <a:latin typeface="Gill Sans MT" pitchFamily="34" charset="0"/>
              </a:rPr>
              <a:t>Fourth in a series of Gates grants for ADSI work</a:t>
            </a:r>
          </a:p>
          <a:p>
            <a:pPr marL="231775" lvl="0" indent="-231775" eaLnBrk="0" fontAlgn="base" hangingPunct="0">
              <a:spcAft>
                <a:spcPct val="0"/>
              </a:spcAft>
              <a:buClr>
                <a:schemeClr val="accent2"/>
              </a:buClr>
              <a:defRPr/>
            </a:pPr>
            <a:r>
              <a:rPr lang="en-US" sz="2000" dirty="0">
                <a:solidFill>
                  <a:prstClr val="black"/>
                </a:solidFill>
                <a:latin typeface="Gill Sans MT" pitchFamily="34" charset="0"/>
              </a:rPr>
              <a:t>Approach—</a:t>
            </a:r>
          </a:p>
          <a:p>
            <a:pPr marL="573088" lvl="1" indent="-341313" eaLnBrk="0" fontAlgn="base" hangingPunct="0">
              <a:spcBef>
                <a:spcPts val="0"/>
              </a:spcBef>
              <a:spcAft>
                <a:spcPct val="0"/>
              </a:spcAft>
              <a:buClr>
                <a:schemeClr val="accent2"/>
              </a:buClr>
              <a:buFont typeface="Courier New" panose="02070309020205020404" pitchFamily="49" charset="0"/>
              <a:buChar char="o"/>
              <a:defRPr/>
            </a:pPr>
            <a:r>
              <a:rPr lang="en-US" sz="1800" dirty="0">
                <a:solidFill>
                  <a:prstClr val="black"/>
                </a:solidFill>
                <a:latin typeface="Gill Sans MT" pitchFamily="34" charset="0"/>
              </a:rPr>
              <a:t>Provide small start-up grants to countries demonstrating interest in establishing an ADSI</a:t>
            </a:r>
          </a:p>
          <a:p>
            <a:pPr marL="573088" lvl="1" indent="-341313" eaLnBrk="0" fontAlgn="base" hangingPunct="0">
              <a:spcBef>
                <a:spcPts val="0"/>
              </a:spcBef>
              <a:spcAft>
                <a:spcPct val="0"/>
              </a:spcAft>
              <a:buClr>
                <a:schemeClr val="accent2"/>
              </a:buClr>
              <a:buFont typeface="Courier New" panose="02070309020205020404" pitchFamily="49" charset="0"/>
              <a:buChar char="o"/>
              <a:defRPr/>
            </a:pPr>
            <a:r>
              <a:rPr lang="en-US" sz="1800" dirty="0">
                <a:solidFill>
                  <a:prstClr val="black"/>
                </a:solidFill>
                <a:latin typeface="Gill Sans MT" pitchFamily="34" charset="0"/>
              </a:rPr>
              <a:t>Fund stakeholder learning visits to Tanzania</a:t>
            </a:r>
          </a:p>
          <a:p>
            <a:pPr marL="573088" lvl="1" indent="-341313" eaLnBrk="0" fontAlgn="base" hangingPunct="0">
              <a:spcBef>
                <a:spcPts val="0"/>
              </a:spcBef>
              <a:spcAft>
                <a:spcPct val="0"/>
              </a:spcAft>
              <a:buClr>
                <a:schemeClr val="accent2"/>
              </a:buClr>
              <a:buFont typeface="Courier New" panose="02070309020205020404" pitchFamily="49" charset="0"/>
              <a:buChar char="o"/>
              <a:defRPr/>
            </a:pPr>
            <a:r>
              <a:rPr lang="en-US" sz="1800" dirty="0">
                <a:solidFill>
                  <a:prstClr val="black"/>
                </a:solidFill>
                <a:latin typeface="Gill Sans MT" pitchFamily="34" charset="0"/>
              </a:rPr>
              <a:t>Provide technical assistance to help create ADSI model</a:t>
            </a:r>
          </a:p>
          <a:p>
            <a:pPr marL="573088" lvl="1" indent="-341313" eaLnBrk="0" fontAlgn="base" hangingPunct="0">
              <a:spcBef>
                <a:spcPts val="0"/>
              </a:spcBef>
              <a:spcAft>
                <a:spcPct val="0"/>
              </a:spcAft>
              <a:buClr>
                <a:schemeClr val="accent2"/>
              </a:buClr>
              <a:buFont typeface="Courier New" panose="02070309020205020404" pitchFamily="49" charset="0"/>
              <a:buChar char="o"/>
              <a:defRPr/>
            </a:pPr>
            <a:r>
              <a:rPr lang="en-US" sz="1800" dirty="0">
                <a:solidFill>
                  <a:prstClr val="black"/>
                </a:solidFill>
                <a:latin typeface="Gill Sans MT" pitchFamily="34" charset="0"/>
              </a:rPr>
              <a:t>Help mobilize funding for implementation and scale-up</a:t>
            </a:r>
          </a:p>
          <a:p>
            <a:pPr marL="573088" lvl="1" indent="-341313" eaLnBrk="0" fontAlgn="base" hangingPunct="0">
              <a:spcBef>
                <a:spcPts val="0"/>
              </a:spcBef>
              <a:spcAft>
                <a:spcPct val="0"/>
              </a:spcAft>
              <a:buClr>
                <a:schemeClr val="accent2"/>
              </a:buClr>
              <a:buFont typeface="Courier New" panose="02070309020205020404" pitchFamily="49" charset="0"/>
              <a:buChar char="o"/>
              <a:defRPr/>
            </a:pPr>
            <a:r>
              <a:rPr lang="en-US" sz="1800" dirty="0">
                <a:solidFill>
                  <a:prstClr val="black"/>
                </a:solidFill>
                <a:latin typeface="Gill Sans MT" pitchFamily="34" charset="0"/>
              </a:rPr>
              <a:t>Support Tanzania’s Pharmacy Council with ADDO institutionalization</a:t>
            </a:r>
          </a:p>
        </p:txBody>
      </p:sp>
      <p:pic>
        <p:nvPicPr>
          <p:cNvPr id="6" name="Content Placeholder 5"/>
          <p:cNvPicPr>
            <a:picLocks noGrp="1" noChangeAspect="1"/>
          </p:cNvPicPr>
          <p:nvPr>
            <p:ph sz="half" idx="2"/>
          </p:nvPr>
        </p:nvPicPr>
        <p:blipFill>
          <a:blip r:embed="rId2"/>
          <a:stretch>
            <a:fillRect/>
          </a:stretch>
        </p:blipFill>
        <p:spPr>
          <a:xfrm>
            <a:off x="4267200" y="1705345"/>
            <a:ext cx="4724400" cy="3147701"/>
          </a:xfrm>
          <a:prstGeom prst="rect">
            <a:avLst/>
          </a:prstGeom>
        </p:spPr>
      </p:pic>
      <p:sp>
        <p:nvSpPr>
          <p:cNvPr id="3" name="Slide Number Placeholder 2"/>
          <p:cNvSpPr>
            <a:spLocks noGrp="1"/>
          </p:cNvSpPr>
          <p:nvPr>
            <p:ph type="sldNum" sz="quarter" idx="4"/>
          </p:nvPr>
        </p:nvSpPr>
        <p:spPr/>
        <p:txBody>
          <a:bodyPr/>
          <a:lstStyle/>
          <a:p>
            <a:fld id="{B96A8C67-B9EF-4EB6-9B06-D1F8B79AF090}" type="slidenum">
              <a:rPr lang="en-US" smtClean="0"/>
              <a:pPr/>
              <a:t>5</a:t>
            </a:fld>
            <a:endParaRPr lang="en-US" dirty="0"/>
          </a:p>
        </p:txBody>
      </p:sp>
    </p:spTree>
    <p:extLst>
      <p:ext uri="{BB962C8B-B14F-4D97-AF65-F5344CB8AC3E}">
        <p14:creationId xmlns:p14="http://schemas.microsoft.com/office/powerpoint/2010/main" val="210621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under LaunchDSI</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16498301"/>
              </p:ext>
            </p:extLst>
          </p:nvPr>
        </p:nvGraphicFramePr>
        <p:xfrm>
          <a:off x="0" y="1143000"/>
          <a:ext cx="9144000" cy="5166360"/>
        </p:xfrm>
        <a:graphic>
          <a:graphicData uri="http://schemas.openxmlformats.org/drawingml/2006/table">
            <a:tbl>
              <a:tblPr firstRow="1" bandRow="1"/>
              <a:tblGrid>
                <a:gridCol w="1295400">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1"/>
                    </a:ext>
                  </a:extLst>
                </a:gridCol>
                <a:gridCol w="762000">
                  <a:extLst>
                    <a:ext uri="{9D8B030D-6E8A-4147-A177-3AD203B41FA5}">
                      <a16:colId xmlns:a16="http://schemas.microsoft.com/office/drawing/2014/main" xmlns="" val="20002"/>
                    </a:ext>
                  </a:extLst>
                </a:gridCol>
                <a:gridCol w="6172200">
                  <a:extLst>
                    <a:ext uri="{9D8B030D-6E8A-4147-A177-3AD203B41FA5}">
                      <a16:colId xmlns:a16="http://schemas.microsoft.com/office/drawing/2014/main" xmlns="" val="20003"/>
                    </a:ext>
                  </a:extLst>
                </a:gridCol>
              </a:tblGrid>
              <a:tr h="370840">
                <a:tc>
                  <a:txBody>
                    <a:bodyPr/>
                    <a:lstStyle/>
                    <a:p>
                      <a:r>
                        <a:rPr lang="en-US" sz="1600" b="1" dirty="0">
                          <a:latin typeface="+mj-lt"/>
                        </a:rPr>
                        <a:t>Country</a:t>
                      </a:r>
                    </a:p>
                  </a:txBody>
                  <a:tcPr/>
                </a:tc>
                <a:tc>
                  <a:txBody>
                    <a:bodyPr/>
                    <a:lstStyle/>
                    <a:p>
                      <a:r>
                        <a:rPr lang="en-US" sz="1600" b="1" dirty="0">
                          <a:latin typeface="+mj-lt"/>
                        </a:rPr>
                        <a:t>TZ visit</a:t>
                      </a:r>
                    </a:p>
                  </a:txBody>
                  <a:tcPr/>
                </a:tc>
                <a:tc>
                  <a:txBody>
                    <a:bodyPr/>
                    <a:lstStyle/>
                    <a:p>
                      <a:r>
                        <a:rPr lang="en-US" sz="1600" b="1" dirty="0">
                          <a:latin typeface="+mj-lt"/>
                        </a:rPr>
                        <a:t>Sub</a:t>
                      </a:r>
                    </a:p>
                    <a:p>
                      <a:r>
                        <a:rPr lang="en-US" sz="1600" b="1" dirty="0">
                          <a:latin typeface="+mj-lt"/>
                        </a:rPr>
                        <a:t>grant</a:t>
                      </a:r>
                    </a:p>
                  </a:txBody>
                  <a:tcPr/>
                </a:tc>
                <a:tc>
                  <a:txBody>
                    <a:bodyPr/>
                    <a:lstStyle/>
                    <a:p>
                      <a:r>
                        <a:rPr lang="en-US" sz="1600" b="1" dirty="0">
                          <a:latin typeface="+mj-lt"/>
                        </a:rPr>
                        <a:t>Status</a:t>
                      </a:r>
                    </a:p>
                  </a:txBody>
                  <a:tcPr/>
                </a:tc>
                <a:extLst>
                  <a:ext uri="{0D108BD9-81ED-4DB2-BD59-A6C34878D82A}">
                    <a16:rowId xmlns:a16="http://schemas.microsoft.com/office/drawing/2014/main" xmlns="" val="10000"/>
                  </a:ext>
                </a:extLst>
              </a:tr>
              <a:tr h="370840">
                <a:tc>
                  <a:txBody>
                    <a:bodyPr/>
                    <a:lstStyle/>
                    <a:p>
                      <a:r>
                        <a:rPr lang="en-US" sz="1600" dirty="0">
                          <a:latin typeface="+mj-lt"/>
                        </a:rPr>
                        <a:t>Burundi</a:t>
                      </a:r>
                    </a:p>
                  </a:txBody>
                  <a:tcPr/>
                </a:tc>
                <a:tc>
                  <a:txBody>
                    <a:bodyPr/>
                    <a:lstStyle/>
                    <a:p>
                      <a:pPr algn="ctr"/>
                      <a:r>
                        <a:rPr lang="en-US" sz="1600" dirty="0">
                          <a:solidFill>
                            <a:schemeClr val="accent2"/>
                          </a:solidFill>
                          <a:latin typeface="+mj-lt"/>
                          <a:sym typeface="Wingdings" panose="05000000000000000000" pitchFamily="2" charset="2"/>
                        </a:rPr>
                        <a:t></a:t>
                      </a:r>
                      <a:endParaRPr lang="en-US" sz="1600" dirty="0">
                        <a:solidFill>
                          <a:schemeClr val="accent2"/>
                        </a:solidFill>
                        <a:latin typeface="+mj-lt"/>
                      </a:endParaRPr>
                    </a:p>
                  </a:txBody>
                  <a:tcPr/>
                </a:tc>
                <a:tc>
                  <a:txBody>
                    <a:bodyPr/>
                    <a:lstStyle/>
                    <a:p>
                      <a:endParaRPr lang="en-US" sz="1600" dirty="0">
                        <a:latin typeface="+mj-lt"/>
                      </a:endParaRPr>
                    </a:p>
                  </a:txBody>
                  <a:tcPr/>
                </a:tc>
                <a:tc>
                  <a:txBody>
                    <a:bodyPr/>
                    <a:lstStyle/>
                    <a:p>
                      <a:r>
                        <a:rPr lang="en-US" sz="1600" dirty="0">
                          <a:latin typeface="+mj-lt"/>
                        </a:rPr>
                        <a:t>Completing</a:t>
                      </a:r>
                      <a:r>
                        <a:rPr lang="en-US" sz="1600" baseline="0" dirty="0">
                          <a:latin typeface="+mj-lt"/>
                        </a:rPr>
                        <a:t> an expression of interest to receive a subgrant and additional technical assistance for mapping and stakeholder meeting</a:t>
                      </a:r>
                      <a:endParaRPr lang="en-US" sz="1600" dirty="0">
                        <a:latin typeface="+mj-lt"/>
                      </a:endParaRPr>
                    </a:p>
                  </a:txBody>
                  <a:tcPr/>
                </a:tc>
                <a:extLst>
                  <a:ext uri="{0D108BD9-81ED-4DB2-BD59-A6C34878D82A}">
                    <a16:rowId xmlns:a16="http://schemas.microsoft.com/office/drawing/2014/main" xmlns="" val="10001"/>
                  </a:ext>
                </a:extLst>
              </a:tr>
              <a:tr h="370840">
                <a:tc>
                  <a:txBody>
                    <a:bodyPr/>
                    <a:lstStyle/>
                    <a:p>
                      <a:r>
                        <a:rPr lang="en-US" sz="1600" dirty="0">
                          <a:latin typeface="+mj-lt"/>
                        </a:rPr>
                        <a:t>DRC</a:t>
                      </a:r>
                    </a:p>
                  </a:txBody>
                  <a:tcPr/>
                </a:tc>
                <a:tc>
                  <a:txBody>
                    <a:bodyPr/>
                    <a:lstStyle/>
                    <a:p>
                      <a:pPr algn="ctr"/>
                      <a:r>
                        <a:rPr lang="en-US" sz="1600" dirty="0">
                          <a:solidFill>
                            <a:schemeClr val="accent2"/>
                          </a:solidFill>
                          <a:latin typeface="+mj-lt"/>
                          <a:sym typeface="Wingdings" panose="05000000000000000000" pitchFamily="2" charset="2"/>
                        </a:rPr>
                        <a:t></a:t>
                      </a:r>
                      <a:endParaRPr lang="en-US" sz="1600" dirty="0">
                        <a:solidFill>
                          <a:schemeClr val="accent2"/>
                        </a:solidFill>
                        <a:latin typeface="+mj-lt"/>
                      </a:endParaRPr>
                    </a:p>
                  </a:txBody>
                  <a:tcPr/>
                </a:tc>
                <a:tc>
                  <a:txBody>
                    <a:bodyPr/>
                    <a:lstStyle/>
                    <a:p>
                      <a:endParaRPr lang="en-US" sz="1600" dirty="0">
                        <a:latin typeface="+mj-lt"/>
                      </a:endParaRPr>
                    </a:p>
                  </a:txBody>
                  <a:tcPr/>
                </a:tc>
                <a:tc>
                  <a:txBody>
                    <a:bodyPr/>
                    <a:lstStyle/>
                    <a:p>
                      <a:r>
                        <a:rPr lang="en-US" sz="1600" dirty="0">
                          <a:latin typeface="+mj-lt"/>
                        </a:rPr>
                        <a:t>As</a:t>
                      </a:r>
                      <a:r>
                        <a:rPr lang="en-US" sz="1600" baseline="0" dirty="0">
                          <a:latin typeface="+mj-lt"/>
                        </a:rPr>
                        <a:t> a first step, wants to map shops in Kinshasa; delays due to Ebola</a:t>
                      </a:r>
                      <a:endParaRPr lang="en-US" sz="1600" dirty="0">
                        <a:latin typeface="+mj-lt"/>
                      </a:endParaRPr>
                    </a:p>
                  </a:txBody>
                  <a:tcPr/>
                </a:tc>
                <a:extLst>
                  <a:ext uri="{0D108BD9-81ED-4DB2-BD59-A6C34878D82A}">
                    <a16:rowId xmlns:a16="http://schemas.microsoft.com/office/drawing/2014/main" xmlns="" val="10002"/>
                  </a:ext>
                </a:extLst>
              </a:tr>
              <a:tr h="370840">
                <a:tc>
                  <a:txBody>
                    <a:bodyPr/>
                    <a:lstStyle/>
                    <a:p>
                      <a:r>
                        <a:rPr lang="en-US" sz="1600" dirty="0">
                          <a:latin typeface="+mj-lt"/>
                        </a:rPr>
                        <a:t>Ghana</a:t>
                      </a:r>
                    </a:p>
                  </a:txBody>
                  <a:tcPr/>
                </a:tc>
                <a:tc>
                  <a:txBody>
                    <a:bodyPr/>
                    <a:lstStyle/>
                    <a:p>
                      <a:pPr algn="ctr"/>
                      <a:r>
                        <a:rPr lang="en-US" sz="1600" dirty="0">
                          <a:solidFill>
                            <a:schemeClr val="accent2"/>
                          </a:solidFill>
                          <a:latin typeface="+mj-lt"/>
                          <a:sym typeface="Wingdings" panose="05000000000000000000" pitchFamily="2" charset="2"/>
                        </a:rPr>
                        <a:t></a:t>
                      </a:r>
                      <a:endParaRPr lang="en-US" sz="1600" dirty="0">
                        <a:solidFill>
                          <a:schemeClr val="accent2"/>
                        </a:solidFill>
                        <a:latin typeface="+mj-lt"/>
                      </a:endParaRPr>
                    </a:p>
                  </a:txBody>
                  <a:tcPr/>
                </a:tc>
                <a:tc>
                  <a:txBody>
                    <a:bodyPr/>
                    <a:lstStyle/>
                    <a:p>
                      <a:endParaRPr lang="en-US" sz="16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F3F3F"/>
                          </a:solidFill>
                          <a:effectLst/>
                          <a:uLnTx/>
                          <a:uFillTx/>
                          <a:latin typeface="Gill Sans MT"/>
                          <a:ea typeface="+mn-ea"/>
                          <a:cs typeface="+mn-cs"/>
                        </a:rPr>
                        <a:t>Completing an expression of interest to receive a subgrant and additional technical assistance for mapping and stakeholder meeting</a:t>
                      </a:r>
                    </a:p>
                  </a:txBody>
                  <a:tcPr/>
                </a:tc>
                <a:extLst>
                  <a:ext uri="{0D108BD9-81ED-4DB2-BD59-A6C34878D82A}">
                    <a16:rowId xmlns:a16="http://schemas.microsoft.com/office/drawing/2014/main" xmlns=""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mj-lt"/>
                        </a:rPr>
                        <a:t>Liberia*</a:t>
                      </a:r>
                    </a:p>
                  </a:txBody>
                  <a:tcPr/>
                </a:tc>
                <a:tc>
                  <a:txBody>
                    <a:bodyPr/>
                    <a:lstStyle/>
                    <a:p>
                      <a:pPr algn="ctr"/>
                      <a:r>
                        <a:rPr lang="en-US" sz="1600" dirty="0">
                          <a:solidFill>
                            <a:schemeClr val="accent2"/>
                          </a:solidFill>
                          <a:latin typeface="+mj-lt"/>
                          <a:sym typeface="Wingdings" panose="05000000000000000000" pitchFamily="2" charset="2"/>
                        </a:rPr>
                        <a:t></a:t>
                      </a:r>
                      <a:endParaRPr lang="en-US" sz="1600" dirty="0">
                        <a:solidFill>
                          <a:schemeClr val="accent2"/>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88E1E"/>
                          </a:solidFill>
                          <a:effectLst/>
                          <a:uLnTx/>
                          <a:uFillTx/>
                          <a:latin typeface="+mj-lt"/>
                          <a:ea typeface="+mn-ea"/>
                          <a:cs typeface="+mn-cs"/>
                          <a:sym typeface="Wingdings" panose="05000000000000000000" pitchFamily="2" charset="2"/>
                        </a:rPr>
                        <a:t></a:t>
                      </a:r>
                      <a:endParaRPr kumimoji="0" lang="en-US" sz="1600" b="0" i="0" u="none" strike="noStrike" kern="1200" cap="none" spc="0" normalizeH="0" baseline="0" noProof="0" dirty="0">
                        <a:ln>
                          <a:noFill/>
                        </a:ln>
                        <a:solidFill>
                          <a:srgbClr val="788E1E"/>
                        </a:solidFill>
                        <a:effectLst/>
                        <a:uLnTx/>
                        <a:uFillTx/>
                        <a:latin typeface="+mj-lt"/>
                        <a:ea typeface="+mn-ea"/>
                        <a:cs typeface="+mn-cs"/>
                      </a:endParaRPr>
                    </a:p>
                  </a:txBody>
                  <a:tcPr/>
                </a:tc>
                <a:tc>
                  <a:txBody>
                    <a:bodyPr/>
                    <a:lstStyle/>
                    <a:p>
                      <a:r>
                        <a:rPr lang="en-US" sz="1600" dirty="0">
                          <a:latin typeface="+mj-lt"/>
                        </a:rPr>
                        <a:t>Accreditation implemented</a:t>
                      </a:r>
                      <a:r>
                        <a:rPr lang="en-US" sz="1600" baseline="0" dirty="0">
                          <a:latin typeface="+mj-lt"/>
                        </a:rPr>
                        <a:t> in four </a:t>
                      </a:r>
                      <a:r>
                        <a:rPr lang="en-US" sz="1600" dirty="0">
                          <a:latin typeface="+mj-lt"/>
                        </a:rPr>
                        <a:t>counties under LaunchDSI (five total); 1000+ dispensers trained; looking for funding to continue scale-up</a:t>
                      </a:r>
                    </a:p>
                  </a:txBody>
                  <a:tcPr/>
                </a:tc>
                <a:extLst>
                  <a:ext uri="{0D108BD9-81ED-4DB2-BD59-A6C34878D82A}">
                    <a16:rowId xmlns:a16="http://schemas.microsoft.com/office/drawing/2014/main" xmlns="" val="100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mj-lt"/>
                        </a:rPr>
                        <a:t>Mozambique</a:t>
                      </a:r>
                    </a:p>
                  </a:txBody>
                  <a:tcPr/>
                </a:tc>
                <a:tc>
                  <a:txBody>
                    <a:bodyPr/>
                    <a:lstStyle/>
                    <a:p>
                      <a:pPr algn="ctr"/>
                      <a:endParaRPr lang="en-US" sz="1600" dirty="0">
                        <a:solidFill>
                          <a:schemeClr val="accent2"/>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88E1E"/>
                        </a:solidFill>
                        <a:effectLst/>
                        <a:uLnTx/>
                        <a:uFillTx/>
                        <a:latin typeface="+mj-lt"/>
                        <a:ea typeface="+mn-ea"/>
                        <a:cs typeface="+mn-cs"/>
                      </a:endParaRPr>
                    </a:p>
                  </a:txBody>
                  <a:tcPr/>
                </a:tc>
                <a:tc>
                  <a:txBody>
                    <a:bodyPr/>
                    <a:lstStyle/>
                    <a:p>
                      <a:r>
                        <a:rPr lang="en-US" sz="1600" dirty="0">
                          <a:latin typeface="+mj-lt"/>
                        </a:rPr>
                        <a:t>Expressed interest</a:t>
                      </a:r>
                      <a:r>
                        <a:rPr lang="en-US" sz="1600" baseline="0" dirty="0">
                          <a:latin typeface="+mj-lt"/>
                        </a:rPr>
                        <a:t> in participating in TZ learning visit</a:t>
                      </a:r>
                      <a:endParaRPr lang="en-US" sz="1600" dirty="0">
                        <a:latin typeface="+mj-lt"/>
                      </a:endParaRPr>
                    </a:p>
                  </a:txBody>
                  <a:tcPr/>
                </a:tc>
                <a:extLst>
                  <a:ext uri="{0D108BD9-81ED-4DB2-BD59-A6C34878D82A}">
                    <a16:rowId xmlns:a16="http://schemas.microsoft.com/office/drawing/2014/main" xmlns="" val="10005"/>
                  </a:ext>
                </a:extLst>
              </a:tr>
              <a:tr h="370840">
                <a:tc>
                  <a:txBody>
                    <a:bodyPr/>
                    <a:lstStyle/>
                    <a:p>
                      <a:r>
                        <a:rPr lang="en-US" sz="1600" dirty="0">
                          <a:latin typeface="+mj-lt"/>
                        </a:rPr>
                        <a:t>Nigeria</a:t>
                      </a:r>
                    </a:p>
                  </a:txBody>
                  <a:tcPr/>
                </a:tc>
                <a:tc>
                  <a:txBody>
                    <a:bodyPr/>
                    <a:lstStyle/>
                    <a:p>
                      <a:pPr algn="ctr"/>
                      <a:r>
                        <a:rPr lang="en-US" sz="1600" dirty="0">
                          <a:solidFill>
                            <a:schemeClr val="accent2"/>
                          </a:solidFill>
                          <a:latin typeface="+mj-lt"/>
                          <a:sym typeface="Wingdings" panose="05000000000000000000" pitchFamily="2" charset="2"/>
                        </a:rPr>
                        <a:t></a:t>
                      </a:r>
                      <a:endParaRPr lang="en-US" sz="1600" dirty="0">
                        <a:solidFill>
                          <a:schemeClr val="accent2"/>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88E1E"/>
                          </a:solidFill>
                          <a:effectLst/>
                          <a:uLnTx/>
                          <a:uFillTx/>
                          <a:latin typeface="+mj-lt"/>
                          <a:ea typeface="+mn-ea"/>
                          <a:cs typeface="+mn-cs"/>
                          <a:sym typeface="Wingdings" panose="05000000000000000000" pitchFamily="2" charset="2"/>
                        </a:rPr>
                        <a:t></a:t>
                      </a:r>
                      <a:endParaRPr kumimoji="0" lang="en-US" sz="1600" b="0" i="0" u="none" strike="noStrike" kern="1200" cap="none" spc="0" normalizeH="0" baseline="0" noProof="0" dirty="0">
                        <a:ln>
                          <a:noFill/>
                        </a:ln>
                        <a:solidFill>
                          <a:srgbClr val="788E1E"/>
                        </a:solidFill>
                        <a:effectLst/>
                        <a:uLnTx/>
                        <a:uFillTx/>
                        <a:latin typeface="+mj-lt"/>
                        <a:ea typeface="+mn-ea"/>
                        <a:cs typeface="+mn-cs"/>
                      </a:endParaRPr>
                    </a:p>
                  </a:txBody>
                  <a:tcPr/>
                </a:tc>
                <a:tc>
                  <a:txBody>
                    <a:bodyPr/>
                    <a:lstStyle/>
                    <a:p>
                      <a:r>
                        <a:rPr lang="en-US" sz="1600" dirty="0">
                          <a:latin typeface="+mj-lt"/>
                        </a:rPr>
                        <a:t>Extensive stakeholder</a:t>
                      </a:r>
                      <a:r>
                        <a:rPr lang="en-US" sz="1600" baseline="0" dirty="0">
                          <a:latin typeface="+mj-lt"/>
                        </a:rPr>
                        <a:t> engagement; s</a:t>
                      </a:r>
                      <a:r>
                        <a:rPr lang="en-US" sz="1600" dirty="0">
                          <a:latin typeface="+mj-lt"/>
                        </a:rPr>
                        <a:t>tandards</a:t>
                      </a:r>
                      <a:r>
                        <a:rPr lang="en-US" sz="1600" baseline="0" dirty="0">
                          <a:latin typeface="+mj-lt"/>
                        </a:rPr>
                        <a:t> for three tiers of PPMVs with relevant training agendas under review</a:t>
                      </a:r>
                      <a:endParaRPr lang="en-US" sz="1600" dirty="0">
                        <a:latin typeface="+mj-lt"/>
                      </a:endParaRPr>
                    </a:p>
                  </a:txBody>
                  <a:tcPr/>
                </a:tc>
                <a:extLst>
                  <a:ext uri="{0D108BD9-81ED-4DB2-BD59-A6C34878D82A}">
                    <a16:rowId xmlns:a16="http://schemas.microsoft.com/office/drawing/2014/main" xmlns="" val="10006"/>
                  </a:ext>
                </a:extLst>
              </a:tr>
              <a:tr h="370840">
                <a:tc>
                  <a:txBody>
                    <a:bodyPr/>
                    <a:lstStyle/>
                    <a:p>
                      <a:r>
                        <a:rPr lang="en-US" sz="1600" dirty="0">
                          <a:latin typeface="+mj-lt"/>
                        </a:rPr>
                        <a:t>Sierra Leone</a:t>
                      </a:r>
                    </a:p>
                  </a:txBody>
                  <a:tcPr/>
                </a:tc>
                <a:tc>
                  <a:txBody>
                    <a:bodyPr/>
                    <a:lstStyle/>
                    <a:p>
                      <a:pPr algn="ctr"/>
                      <a:r>
                        <a:rPr lang="en-US" sz="1600" dirty="0">
                          <a:solidFill>
                            <a:schemeClr val="accent2"/>
                          </a:solidFill>
                          <a:latin typeface="+mj-lt"/>
                          <a:sym typeface="Wingdings" panose="05000000000000000000" pitchFamily="2" charset="2"/>
                        </a:rPr>
                        <a:t></a:t>
                      </a:r>
                      <a:endParaRPr lang="en-US" sz="1600" dirty="0">
                        <a:solidFill>
                          <a:schemeClr val="accent2"/>
                        </a:solidFill>
                        <a:latin typeface="+mj-lt"/>
                      </a:endParaRPr>
                    </a:p>
                  </a:txBody>
                  <a:tcPr/>
                </a:tc>
                <a:tc>
                  <a:txBody>
                    <a:bodyPr/>
                    <a:lstStyle/>
                    <a:p>
                      <a:endParaRPr lang="en-US" sz="16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F3F3F"/>
                          </a:solidFill>
                          <a:effectLst/>
                          <a:uLnTx/>
                          <a:uFillTx/>
                          <a:latin typeface="Gill Sans MT"/>
                          <a:ea typeface="+mn-ea"/>
                          <a:cs typeface="+mn-cs"/>
                        </a:rPr>
                        <a:t>Completing an expression of interest to receive a subgrant and additional technical assistance for mapping and stakeholder meeting</a:t>
                      </a:r>
                    </a:p>
                  </a:txBody>
                  <a:tcPr/>
                </a:tc>
                <a:extLst>
                  <a:ext uri="{0D108BD9-81ED-4DB2-BD59-A6C34878D82A}">
                    <a16:rowId xmlns:a16="http://schemas.microsoft.com/office/drawing/2014/main" xmlns="" val="10007"/>
                  </a:ext>
                </a:extLst>
              </a:tr>
              <a:tr h="370840">
                <a:tc>
                  <a:txBody>
                    <a:bodyPr/>
                    <a:lstStyle/>
                    <a:p>
                      <a:r>
                        <a:rPr lang="en-US" sz="1600" dirty="0">
                          <a:latin typeface="+mj-lt"/>
                        </a:rPr>
                        <a:t>Uganda*</a:t>
                      </a:r>
                    </a:p>
                  </a:txBody>
                  <a:tcPr/>
                </a:tc>
                <a:tc>
                  <a:txBody>
                    <a:bodyPr/>
                    <a:lstStyle/>
                    <a:p>
                      <a:pPr algn="ctr"/>
                      <a:r>
                        <a:rPr lang="en-US" sz="1600" dirty="0">
                          <a:solidFill>
                            <a:schemeClr val="accent2"/>
                          </a:solidFill>
                          <a:latin typeface="+mj-lt"/>
                          <a:sym typeface="Wingdings" panose="05000000000000000000" pitchFamily="2" charset="2"/>
                        </a:rPr>
                        <a:t></a:t>
                      </a:r>
                      <a:endParaRPr lang="en-US" sz="1600" dirty="0">
                        <a:solidFill>
                          <a:schemeClr val="accent2"/>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88E1E"/>
                          </a:solidFill>
                          <a:effectLst/>
                          <a:uLnTx/>
                          <a:uFillTx/>
                          <a:latin typeface="+mj-lt"/>
                          <a:ea typeface="+mn-ea"/>
                          <a:cs typeface="+mn-cs"/>
                          <a:sym typeface="Wingdings" panose="05000000000000000000" pitchFamily="2" charset="2"/>
                        </a:rPr>
                        <a:t></a:t>
                      </a:r>
                      <a:endParaRPr kumimoji="0" lang="en-US" sz="1600" b="0" i="0" u="none" strike="noStrike" kern="1200" cap="none" spc="0" normalizeH="0" baseline="0" noProof="0" dirty="0">
                        <a:ln>
                          <a:noFill/>
                        </a:ln>
                        <a:solidFill>
                          <a:srgbClr val="788E1E"/>
                        </a:solidFill>
                        <a:effectLst/>
                        <a:uLnTx/>
                        <a:uFillTx/>
                        <a:latin typeface="+mj-lt"/>
                        <a:ea typeface="+mn-ea"/>
                        <a:cs typeface="+mn-cs"/>
                      </a:endParaRPr>
                    </a:p>
                  </a:txBody>
                  <a:tcPr/>
                </a:tc>
                <a:tc>
                  <a:txBody>
                    <a:bodyPr/>
                    <a:lstStyle/>
                    <a:p>
                      <a:r>
                        <a:rPr lang="en-US" sz="1600" dirty="0">
                          <a:latin typeface="+mj-lt"/>
                        </a:rPr>
                        <a:t>~1000</a:t>
                      </a:r>
                      <a:r>
                        <a:rPr lang="en-US" sz="1600" baseline="0" dirty="0">
                          <a:latin typeface="+mj-lt"/>
                        </a:rPr>
                        <a:t> shops accredited in 1</a:t>
                      </a:r>
                      <a:r>
                        <a:rPr lang="en-US" sz="1600" dirty="0">
                          <a:latin typeface="+mj-lt"/>
                        </a:rPr>
                        <a:t>3 districts (4 under LaunchDSI)</a:t>
                      </a:r>
                    </a:p>
                  </a:txBody>
                  <a:tcPr/>
                </a:tc>
                <a:extLst>
                  <a:ext uri="{0D108BD9-81ED-4DB2-BD59-A6C34878D82A}">
                    <a16:rowId xmlns:a16="http://schemas.microsoft.com/office/drawing/2014/main" xmlns="" val="10008"/>
                  </a:ext>
                </a:extLst>
              </a:tr>
              <a:tr h="370840">
                <a:tc>
                  <a:txBody>
                    <a:bodyPr/>
                    <a:lstStyle/>
                    <a:p>
                      <a:r>
                        <a:rPr lang="en-US" sz="1600" dirty="0">
                          <a:latin typeface="+mj-lt"/>
                        </a:rPr>
                        <a:t>Zambia</a:t>
                      </a:r>
                    </a:p>
                  </a:txBody>
                  <a:tcPr/>
                </a:tc>
                <a:tc>
                  <a:txBody>
                    <a:bodyPr/>
                    <a:lstStyle/>
                    <a:p>
                      <a:pPr algn="ctr"/>
                      <a:r>
                        <a:rPr lang="en-US" sz="1600" dirty="0">
                          <a:solidFill>
                            <a:schemeClr val="accent2"/>
                          </a:solidFill>
                          <a:latin typeface="+mj-lt"/>
                          <a:sym typeface="Wingdings" panose="05000000000000000000" pitchFamily="2" charset="2"/>
                        </a:rPr>
                        <a:t></a:t>
                      </a:r>
                      <a:endParaRPr lang="en-US" sz="1600" dirty="0">
                        <a:solidFill>
                          <a:schemeClr val="accent2"/>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88E1E"/>
                          </a:solidFill>
                          <a:effectLst/>
                          <a:uLnTx/>
                          <a:uFillTx/>
                          <a:latin typeface="+mj-lt"/>
                          <a:ea typeface="+mn-ea"/>
                          <a:cs typeface="+mn-cs"/>
                          <a:sym typeface="Wingdings" panose="05000000000000000000" pitchFamily="2" charset="2"/>
                        </a:rPr>
                        <a:t></a:t>
                      </a:r>
                      <a:endParaRPr kumimoji="0" lang="en-US" sz="1600" b="0" i="0" u="none" strike="noStrike" kern="1200" cap="none" spc="0" normalizeH="0" baseline="0" noProof="0" dirty="0">
                        <a:ln>
                          <a:noFill/>
                        </a:ln>
                        <a:solidFill>
                          <a:srgbClr val="788E1E"/>
                        </a:solidFill>
                        <a:effectLst/>
                        <a:uLnTx/>
                        <a:uFillTx/>
                        <a:latin typeface="+mj-lt"/>
                        <a:ea typeface="+mn-ea"/>
                        <a:cs typeface="+mn-cs"/>
                      </a:endParaRPr>
                    </a:p>
                  </a:txBody>
                  <a:tcPr/>
                </a:tc>
                <a:tc>
                  <a:txBody>
                    <a:bodyPr/>
                    <a:lstStyle/>
                    <a:p>
                      <a:r>
                        <a:rPr lang="en-US" sz="1600" dirty="0">
                          <a:latin typeface="+mj-lt"/>
                        </a:rPr>
                        <a:t>National steering</a:t>
                      </a:r>
                      <a:r>
                        <a:rPr lang="en-US" sz="1600" baseline="0" dirty="0">
                          <a:latin typeface="+mj-lt"/>
                        </a:rPr>
                        <a:t> committee, standards and curriculum finalized, stakeholder sensitization and mapping, inspectors trained</a:t>
                      </a:r>
                      <a:endParaRPr lang="en-US" sz="1600" dirty="0">
                        <a:latin typeface="+mj-lt"/>
                      </a:endParaRPr>
                    </a:p>
                  </a:txBody>
                  <a:tcPr/>
                </a:tc>
                <a:extLst>
                  <a:ext uri="{0D108BD9-81ED-4DB2-BD59-A6C34878D82A}">
                    <a16:rowId xmlns:a16="http://schemas.microsoft.com/office/drawing/2014/main" xmlns="" val="10009"/>
                  </a:ext>
                </a:extLst>
              </a:tr>
            </a:tbl>
          </a:graphicData>
        </a:graphic>
      </p:graphicFrame>
      <p:sp>
        <p:nvSpPr>
          <p:cNvPr id="4" name="Slide Number Placeholder 3"/>
          <p:cNvSpPr>
            <a:spLocks noGrp="1"/>
          </p:cNvSpPr>
          <p:nvPr>
            <p:ph type="sldNum" sz="quarter" idx="4"/>
          </p:nvPr>
        </p:nvSpPr>
        <p:spPr/>
        <p:txBody>
          <a:bodyPr/>
          <a:lstStyle/>
          <a:p>
            <a:fld id="{B96A8C67-B9EF-4EB6-9B06-D1F8B79AF090}" type="slidenum">
              <a:rPr lang="en-US" smtClean="0"/>
              <a:pPr/>
              <a:t>6</a:t>
            </a:fld>
            <a:endParaRPr lang="en-US" dirty="0"/>
          </a:p>
        </p:txBody>
      </p:sp>
    </p:spTree>
    <p:extLst>
      <p:ext uri="{BB962C8B-B14F-4D97-AF65-F5344CB8AC3E}">
        <p14:creationId xmlns:p14="http://schemas.microsoft.com/office/powerpoint/2010/main" val="1364188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Accredited drug shops in Bangladesh</a:t>
            </a:r>
          </a:p>
        </p:txBody>
      </p:sp>
      <p:sp>
        <p:nvSpPr>
          <p:cNvPr id="4" name="Text Placeholder 3"/>
          <p:cNvSpPr>
            <a:spLocks noGrp="1"/>
          </p:cNvSpPr>
          <p:nvPr>
            <p:ph sz="half" idx="1"/>
          </p:nvPr>
        </p:nvSpPr>
        <p:spPr>
          <a:xfrm>
            <a:off x="76200" y="1371600"/>
            <a:ext cx="4038600" cy="4800600"/>
          </a:xfrm>
        </p:spPr>
        <p:txBody>
          <a:bodyPr>
            <a:noAutofit/>
          </a:bodyPr>
          <a:lstStyle/>
          <a:p>
            <a:pPr marL="457200" lvl="1" indent="-342900" eaLnBrk="0" fontAlgn="base" hangingPunct="0">
              <a:spcAft>
                <a:spcPct val="0"/>
              </a:spcAft>
              <a:buFont typeface="Arial" panose="020B0604020202020204" pitchFamily="34" charset="0"/>
              <a:buChar char="•"/>
              <a:defRPr/>
            </a:pPr>
            <a:r>
              <a:rPr lang="en-US" sz="2000" dirty="0">
                <a:solidFill>
                  <a:prstClr val="black"/>
                </a:solidFill>
                <a:latin typeface="Gill Sans MT" pitchFamily="34" charset="0"/>
              </a:rPr>
              <a:t>Initial work funded by Joint Donor Technical Assistance Pool (primarily DFID;  2015-2016)</a:t>
            </a:r>
          </a:p>
          <a:p>
            <a:pPr marL="0" lvl="0" indent="0" eaLnBrk="0" fontAlgn="base" hangingPunct="0">
              <a:spcAft>
                <a:spcPct val="0"/>
              </a:spcAft>
              <a:buClrTx/>
              <a:buNone/>
              <a:defRPr/>
            </a:pPr>
            <a:r>
              <a:rPr lang="en-US" sz="2000" dirty="0">
                <a:solidFill>
                  <a:prstClr val="black"/>
                </a:solidFill>
                <a:latin typeface="Gill Sans MT" pitchFamily="34" charset="0"/>
              </a:rPr>
              <a:t>Progress to date—</a:t>
            </a:r>
          </a:p>
          <a:p>
            <a:pPr marL="457200" lvl="1" indent="-342900" eaLnBrk="0" fontAlgn="base" hangingPunct="0">
              <a:spcBef>
                <a:spcPts val="0"/>
              </a:spcBef>
              <a:spcAft>
                <a:spcPct val="0"/>
              </a:spcAft>
              <a:buFont typeface="Arial" panose="020B0604020202020204" pitchFamily="34" charset="0"/>
              <a:buChar char="•"/>
              <a:defRPr/>
            </a:pPr>
            <a:r>
              <a:rPr lang="en-US" sz="2000" dirty="0">
                <a:solidFill>
                  <a:prstClr val="black"/>
                </a:solidFill>
                <a:latin typeface="Gill Sans MT" pitchFamily="34" charset="0"/>
              </a:rPr>
              <a:t>First ever retail drug outlet standards adopted in Bangladesh for Level 1 pharmacies and Level II drug shops</a:t>
            </a:r>
          </a:p>
          <a:p>
            <a:pPr marL="457200" lvl="1" indent="-342900" eaLnBrk="0" fontAlgn="base" hangingPunct="0">
              <a:spcBef>
                <a:spcPts val="0"/>
              </a:spcBef>
              <a:spcAft>
                <a:spcPct val="0"/>
              </a:spcAft>
              <a:buFont typeface="Arial" panose="020B0604020202020204" pitchFamily="34" charset="0"/>
              <a:buChar char="•"/>
              <a:defRPr/>
            </a:pPr>
            <a:r>
              <a:rPr lang="en-US" sz="2000" dirty="0">
                <a:solidFill>
                  <a:prstClr val="black"/>
                </a:solidFill>
                <a:latin typeface="Gill Sans MT" pitchFamily="34" charset="0"/>
              </a:rPr>
              <a:t>Accreditation model and limited piloting completed in 2016-2017</a:t>
            </a:r>
          </a:p>
          <a:p>
            <a:pPr marL="457200" lvl="1" indent="-342900" eaLnBrk="0" fontAlgn="base" hangingPunct="0">
              <a:spcBef>
                <a:spcPts val="0"/>
              </a:spcBef>
              <a:spcAft>
                <a:spcPct val="0"/>
              </a:spcAft>
              <a:buFont typeface="Arial" panose="020B0604020202020204" pitchFamily="34" charset="0"/>
              <a:buChar char="•"/>
              <a:defRPr/>
            </a:pPr>
            <a:r>
              <a:rPr lang="en-US" sz="2000" dirty="0">
                <a:solidFill>
                  <a:prstClr val="black"/>
                </a:solidFill>
                <a:latin typeface="Gill Sans MT" pitchFamily="34" charset="0"/>
              </a:rPr>
              <a:t>New DFID funding received to accredit 5,000 shops in 18 months</a:t>
            </a:r>
          </a:p>
        </p:txBody>
      </p:sp>
      <p:pic>
        <p:nvPicPr>
          <p:cNvPr id="6" name="Content Placeholder 5"/>
          <p:cNvPicPr>
            <a:picLocks noGrp="1" noChangeAspect="1"/>
          </p:cNvPicPr>
          <p:nvPr>
            <p:ph sz="half" idx="2"/>
          </p:nvPr>
        </p:nvPicPr>
        <p:blipFill rotWithShape="1">
          <a:blip r:embed="rId2"/>
          <a:srcRect l="4167" r="12500"/>
          <a:stretch/>
        </p:blipFill>
        <p:spPr>
          <a:xfrm>
            <a:off x="4112417" y="1981200"/>
            <a:ext cx="4818149" cy="2666999"/>
          </a:xfrm>
          <a:prstGeom prst="rect">
            <a:avLst/>
          </a:prstGeom>
        </p:spPr>
      </p:pic>
      <p:sp>
        <p:nvSpPr>
          <p:cNvPr id="3" name="Slide Number Placeholder 2"/>
          <p:cNvSpPr>
            <a:spLocks noGrp="1"/>
          </p:cNvSpPr>
          <p:nvPr>
            <p:ph type="sldNum" sz="quarter" idx="4"/>
          </p:nvPr>
        </p:nvSpPr>
        <p:spPr/>
        <p:txBody>
          <a:bodyPr/>
          <a:lstStyle/>
          <a:p>
            <a:fld id="{B96A8C67-B9EF-4EB6-9B06-D1F8B79AF090}" type="slidenum">
              <a:rPr lang="en-US" smtClean="0"/>
              <a:pPr/>
              <a:t>7</a:t>
            </a:fld>
            <a:endParaRPr lang="en-US" dirty="0"/>
          </a:p>
        </p:txBody>
      </p:sp>
      <p:sp>
        <p:nvSpPr>
          <p:cNvPr id="7" name="TextBox 6"/>
          <p:cNvSpPr txBox="1"/>
          <p:nvPr/>
        </p:nvSpPr>
        <p:spPr>
          <a:xfrm>
            <a:off x="4112417" y="4800600"/>
            <a:ext cx="4818149" cy="646331"/>
          </a:xfrm>
          <a:prstGeom prst="rect">
            <a:avLst/>
          </a:prstGeom>
          <a:noFill/>
        </p:spPr>
        <p:txBody>
          <a:bodyPr wrap="square" rtlCol="0">
            <a:spAutoFit/>
          </a:bodyPr>
          <a:lstStyle/>
          <a:p>
            <a:r>
              <a:rPr lang="en-US" sz="1800" i="1" dirty="0"/>
              <a:t>Bangladesh delegation makes accredited drug outlet learning visit to Tanzania</a:t>
            </a:r>
          </a:p>
        </p:txBody>
      </p:sp>
    </p:spTree>
    <p:extLst>
      <p:ext uri="{BB962C8B-B14F-4D97-AF65-F5344CB8AC3E}">
        <p14:creationId xmlns:p14="http://schemas.microsoft.com/office/powerpoint/2010/main" val="617308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Drug shops as a platform for public health</a:t>
            </a:r>
          </a:p>
        </p:txBody>
      </p:sp>
      <p:sp>
        <p:nvSpPr>
          <p:cNvPr id="3" name="Slide Number Placeholder 2"/>
          <p:cNvSpPr>
            <a:spLocks noGrp="1"/>
          </p:cNvSpPr>
          <p:nvPr>
            <p:ph type="sldNum" sz="quarter" idx="10"/>
          </p:nvPr>
        </p:nvSpPr>
        <p:spPr/>
        <p:txBody>
          <a:bodyPr/>
          <a:lstStyle/>
          <a:p>
            <a:fld id="{B96A8C67-B9EF-4EB6-9B06-D1F8B79AF090}" type="slidenum">
              <a:rPr lang="en-US" smtClean="0"/>
              <a:pPr/>
              <a:t>8</a:t>
            </a:fld>
            <a:endParaRPr lang="en-US" dirty="0"/>
          </a:p>
        </p:txBody>
      </p:sp>
      <p:sp>
        <p:nvSpPr>
          <p:cNvPr id="4" name="Text Placeholder 3"/>
          <p:cNvSpPr>
            <a:spLocks noGrp="1"/>
          </p:cNvSpPr>
          <p:nvPr>
            <p:ph type="body" sz="quarter" idx="11"/>
          </p:nvPr>
        </p:nvSpPr>
        <p:spPr>
          <a:xfrm>
            <a:off x="381000" y="1219200"/>
            <a:ext cx="8153400" cy="5137150"/>
          </a:xfrm>
        </p:spPr>
        <p:txBody>
          <a:bodyPr>
            <a:normAutofit fontScale="47500" lnSpcReduction="20000"/>
          </a:bodyPr>
          <a:lstStyle/>
          <a:p>
            <a:r>
              <a:rPr lang="en-US" sz="5100"/>
              <a:t>DMPA-SC </a:t>
            </a:r>
            <a:r>
              <a:rPr lang="en-US" sz="5100"/>
              <a:t>in </a:t>
            </a:r>
            <a:r>
              <a:rPr lang="en-US" sz="5100" smtClean="0"/>
              <a:t>Uganda</a:t>
            </a:r>
            <a:r>
              <a:rPr lang="en-US" sz="5100" baseline="30000" smtClean="0">
                <a:solidFill>
                  <a:srgbClr val="3F3F3F"/>
                </a:solidFill>
              </a:rPr>
              <a:t>1</a:t>
            </a:r>
            <a:endParaRPr lang="en-US" sz="5100" baseline="30000">
              <a:solidFill>
                <a:srgbClr val="3F3F3F"/>
              </a:solidFill>
            </a:endParaRPr>
          </a:p>
          <a:p>
            <a:pPr>
              <a:buClr>
                <a:srgbClr val="788E1E"/>
              </a:buClr>
            </a:pPr>
            <a:r>
              <a:rPr lang="en-US" sz="5100" smtClean="0"/>
              <a:t>Antimicrobial </a:t>
            </a:r>
            <a:r>
              <a:rPr lang="en-US" sz="5100" dirty="0"/>
              <a:t>resistance sensitization (TZ)</a:t>
            </a:r>
            <a:r>
              <a:rPr lang="en-US" sz="5100" baseline="30000" dirty="0">
                <a:solidFill>
                  <a:srgbClr val="3F3F3F"/>
                </a:solidFill>
              </a:rPr>
              <a:t>2</a:t>
            </a:r>
          </a:p>
          <a:p>
            <a:pPr>
              <a:buClr>
                <a:srgbClr val="788E1E"/>
              </a:buClr>
            </a:pPr>
            <a:r>
              <a:rPr lang="en-US" sz="5100" dirty="0"/>
              <a:t>Formalized referral links among ADDOs, CHWs, and health facilities (TZ)</a:t>
            </a:r>
            <a:r>
              <a:rPr lang="en-US" sz="5100" baseline="30000" dirty="0">
                <a:solidFill>
                  <a:srgbClr val="3F3F3F"/>
                </a:solidFill>
              </a:rPr>
              <a:t>3</a:t>
            </a:r>
          </a:p>
          <a:p>
            <a:pPr>
              <a:buClr>
                <a:srgbClr val="788E1E"/>
              </a:buClr>
            </a:pPr>
            <a:r>
              <a:rPr lang="en-US" sz="5100" dirty="0"/>
              <a:t>TB case-finding (TZ)</a:t>
            </a:r>
            <a:r>
              <a:rPr lang="en-US" sz="5100" baseline="30000" dirty="0">
                <a:solidFill>
                  <a:srgbClr val="3F3F3F"/>
                </a:solidFill>
              </a:rPr>
              <a:t> 4</a:t>
            </a:r>
          </a:p>
          <a:p>
            <a:pPr>
              <a:buClr>
                <a:srgbClr val="788E1E"/>
              </a:buClr>
            </a:pPr>
            <a:r>
              <a:rPr lang="en-US" sz="5100" dirty="0"/>
              <a:t>RDTs and appropriate dispensing </a:t>
            </a:r>
            <a:r>
              <a:rPr lang="en-US" sz="5100"/>
              <a:t>in </a:t>
            </a:r>
            <a:r>
              <a:rPr lang="en-US" sz="5100" smtClean="0"/>
              <a:t>Uganda</a:t>
            </a:r>
            <a:r>
              <a:rPr lang="en-US" sz="5100" baseline="30000" smtClean="0">
                <a:solidFill>
                  <a:srgbClr val="3F3F3F"/>
                </a:solidFill>
              </a:rPr>
              <a:t>5</a:t>
            </a:r>
          </a:p>
          <a:p>
            <a:pPr>
              <a:buClr>
                <a:srgbClr val="788E1E"/>
              </a:buClr>
            </a:pPr>
            <a:r>
              <a:rPr lang="en-US" sz="5100" smtClean="0"/>
              <a:t>Government-subsidized </a:t>
            </a:r>
            <a:r>
              <a:rPr lang="en-US" sz="5100"/>
              <a:t>ACTs  </a:t>
            </a:r>
            <a:r>
              <a:rPr lang="en-US" sz="5100"/>
              <a:t>in </a:t>
            </a:r>
            <a:r>
              <a:rPr lang="en-US" sz="5100" smtClean="0"/>
              <a:t>Tanzania</a:t>
            </a:r>
            <a:r>
              <a:rPr lang="en-US" sz="5100" baseline="30000">
                <a:solidFill>
                  <a:srgbClr val="3F3F3F"/>
                </a:solidFill>
              </a:rPr>
              <a:t>6</a:t>
            </a:r>
            <a:r>
              <a:rPr lang="en-US" sz="5100" smtClean="0"/>
              <a:t> </a:t>
            </a:r>
            <a:endParaRPr lang="en-US" sz="5100"/>
          </a:p>
          <a:p>
            <a:pPr lvl="0">
              <a:buClr>
                <a:srgbClr val="788E1E"/>
              </a:buClr>
            </a:pPr>
            <a:endParaRPr lang="en-US" sz="4400" baseline="30000" dirty="0">
              <a:solidFill>
                <a:srgbClr val="3F3F3F"/>
              </a:solidFill>
            </a:endParaRPr>
          </a:p>
          <a:p>
            <a:pPr marL="0" indent="0">
              <a:buNone/>
            </a:pPr>
            <a:r>
              <a:rPr lang="en-US" sz="2500" baseline="30000" smtClean="0">
                <a:solidFill>
                  <a:srgbClr val="3F3F3F"/>
                </a:solidFill>
              </a:rPr>
              <a:t>1</a:t>
            </a:r>
            <a:r>
              <a:rPr lang="en-US" sz="2500" smtClean="0">
                <a:solidFill>
                  <a:srgbClr val="3F3F3F"/>
                </a:solidFill>
              </a:rPr>
              <a:t> </a:t>
            </a:r>
            <a:r>
              <a:rPr lang="en-US" sz="2500"/>
              <a:t>Akol et al. 2014. Getting closer to people: family planning provision by drug shops in Uganda. </a:t>
            </a:r>
            <a:r>
              <a:rPr lang="en-US" sz="2500" i="1"/>
              <a:t>Glob Health Sci Pract</a:t>
            </a:r>
            <a:r>
              <a:rPr lang="en-US" sz="2500"/>
              <a:t> </a:t>
            </a:r>
            <a:r>
              <a:rPr lang="en-US" sz="2500"/>
              <a:t>2(4</a:t>
            </a:r>
            <a:r>
              <a:rPr lang="en-US" sz="2500" smtClean="0"/>
              <a:t>)</a:t>
            </a:r>
            <a:endParaRPr lang="en-US" sz="2500" dirty="0"/>
          </a:p>
          <a:p>
            <a:pPr marL="0" indent="0">
              <a:buNone/>
            </a:pPr>
            <a:r>
              <a:rPr lang="en-US" sz="2500" baseline="30000" dirty="0">
                <a:solidFill>
                  <a:srgbClr val="3F3F3F"/>
                </a:solidFill>
              </a:rPr>
              <a:t>2</a:t>
            </a:r>
            <a:r>
              <a:rPr lang="en-US" sz="2500" dirty="0">
                <a:solidFill>
                  <a:srgbClr val="3F3F3F"/>
                </a:solidFill>
              </a:rPr>
              <a:t> </a:t>
            </a:r>
            <a:r>
              <a:rPr lang="en-US" sz="2500" dirty="0"/>
              <a:t>Valimba et al. 2014. Engaging the private sector to improve antimicrobial use in the community: experience from accredited drug dispensing outlets in Tanzania. </a:t>
            </a:r>
            <a:r>
              <a:rPr lang="en-US" sz="2500" i="1" dirty="0"/>
              <a:t>Journal of Pharmaceutical Policy and Practice </a:t>
            </a:r>
            <a:r>
              <a:rPr lang="en-US" sz="2500" dirty="0"/>
              <a:t>7(11)</a:t>
            </a:r>
          </a:p>
          <a:p>
            <a:pPr marL="0" indent="0">
              <a:buNone/>
            </a:pPr>
            <a:r>
              <a:rPr lang="en-US" sz="2500" baseline="30000" dirty="0">
                <a:solidFill>
                  <a:srgbClr val="3F3F3F"/>
                </a:solidFill>
              </a:rPr>
              <a:t>3 </a:t>
            </a:r>
            <a:r>
              <a:rPr lang="en-US" sz="2500" dirty="0"/>
              <a:t>Dillip et al. 2017. Can formalizing links among community health workers, accredited drug dispensing outlet dispensers, and health facility staff increase their collaboration to improve prompt access to maternal and child care? A qualitative study in Tanzania. </a:t>
            </a:r>
            <a:r>
              <a:rPr lang="en-US" sz="2500" i="1" dirty="0"/>
              <a:t>BMC Health Serv Res</a:t>
            </a:r>
            <a:r>
              <a:rPr lang="en-US" sz="2500" dirty="0"/>
              <a:t>.19;17(1)</a:t>
            </a:r>
            <a:r>
              <a:rPr lang="en-US" sz="2500" baseline="30000" dirty="0">
                <a:solidFill>
                  <a:srgbClr val="3F3F3F"/>
                </a:solidFill>
              </a:rPr>
              <a:t> </a:t>
            </a:r>
          </a:p>
          <a:p>
            <a:pPr marL="0" indent="0">
              <a:buNone/>
            </a:pPr>
            <a:r>
              <a:rPr lang="en-US" sz="2500" baseline="30000" dirty="0">
                <a:solidFill>
                  <a:srgbClr val="3F3F3F"/>
                </a:solidFill>
              </a:rPr>
              <a:t>4</a:t>
            </a:r>
            <a:r>
              <a:rPr lang="en-US" sz="2500" dirty="0">
                <a:solidFill>
                  <a:srgbClr val="3F3F3F"/>
                </a:solidFill>
              </a:rPr>
              <a:t> </a:t>
            </a:r>
            <a:r>
              <a:rPr lang="en-US" sz="2500" dirty="0"/>
              <a:t>Rutta et a. 2014. Understanding private retail drug outlet dispenser knowledge and practices in tuberculosis care in Tanzania. </a:t>
            </a:r>
            <a:r>
              <a:rPr lang="en-US" sz="2500" i="1" dirty="0"/>
              <a:t>Int J Tuberc Lung Dis </a:t>
            </a:r>
            <a:r>
              <a:rPr lang="en-US" sz="2500" dirty="0"/>
              <a:t>2014 18(9)</a:t>
            </a:r>
          </a:p>
          <a:p>
            <a:pPr marL="0" indent="0">
              <a:buNone/>
            </a:pPr>
            <a:r>
              <a:rPr lang="en-US" sz="2500" baseline="30000" dirty="0">
                <a:solidFill>
                  <a:srgbClr val="3F3F3F"/>
                </a:solidFill>
              </a:rPr>
              <a:t>5</a:t>
            </a:r>
            <a:r>
              <a:rPr lang="en-US" sz="2500" dirty="0">
                <a:solidFill>
                  <a:srgbClr val="3F3F3F"/>
                </a:solidFill>
              </a:rPr>
              <a:t> </a:t>
            </a:r>
            <a:r>
              <a:rPr lang="en-US" sz="2500" dirty="0"/>
              <a:t>Mbonye et al. 2015. A Cluster Randomised Trial Introducing Rapid Diagnostic Tests into Registered Drug Shops in Uganda: Impact on Appropriate Treatment of Malaria. </a:t>
            </a:r>
            <a:r>
              <a:rPr lang="en-US" sz="2500" i="1" dirty="0"/>
              <a:t>PLoS ONE </a:t>
            </a:r>
            <a:r>
              <a:rPr lang="en-US" sz="2500"/>
              <a:t>10(7</a:t>
            </a:r>
            <a:r>
              <a:rPr lang="en-US" sz="2500" smtClean="0"/>
              <a:t>)</a:t>
            </a:r>
            <a:r>
              <a:rPr lang="en-US" sz="2500" baseline="30000"/>
              <a:t> </a:t>
            </a:r>
            <a:endParaRPr lang="en-US" sz="2500" baseline="30000" smtClean="0"/>
          </a:p>
          <a:p>
            <a:pPr marL="0" indent="0">
              <a:buNone/>
            </a:pPr>
            <a:r>
              <a:rPr lang="en-US" sz="2500" baseline="30000" smtClean="0"/>
              <a:t>6 </a:t>
            </a:r>
            <a:r>
              <a:rPr lang="en-US" sz="2500"/>
              <a:t>Rutta et al. 2011. Increasing Access to Subsidized Artemisinin-based Combination Therapy through Accredited Drug Dispensing Outlets in Tanzania. </a:t>
            </a:r>
            <a:r>
              <a:rPr lang="en-US" sz="2500" i="1"/>
              <a:t>Health Research Policy and </a:t>
            </a:r>
            <a:r>
              <a:rPr lang="en-US" sz="2500" i="1"/>
              <a:t>Systems </a:t>
            </a:r>
            <a:r>
              <a:rPr lang="en-US" sz="2500" smtClean="0"/>
              <a:t>9(22)</a:t>
            </a:r>
            <a:endParaRPr lang="en-US" sz="2500" dirty="0"/>
          </a:p>
        </p:txBody>
      </p:sp>
    </p:spTree>
    <p:extLst>
      <p:ext uri="{BB962C8B-B14F-4D97-AF65-F5344CB8AC3E}">
        <p14:creationId xmlns:p14="http://schemas.microsoft.com/office/powerpoint/2010/main" val="574474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a:t>
            </a:r>
          </a:p>
        </p:txBody>
      </p:sp>
      <p:sp>
        <p:nvSpPr>
          <p:cNvPr id="3" name="Slide Number Placeholder 2"/>
          <p:cNvSpPr>
            <a:spLocks noGrp="1"/>
          </p:cNvSpPr>
          <p:nvPr>
            <p:ph type="sldNum" sz="quarter" idx="10"/>
          </p:nvPr>
        </p:nvSpPr>
        <p:spPr/>
        <p:txBody>
          <a:bodyPr/>
          <a:lstStyle/>
          <a:p>
            <a:fld id="{B96A8C67-B9EF-4EB6-9B06-D1F8B79AF090}" type="slidenum">
              <a:rPr lang="en-US" smtClean="0"/>
              <a:pPr/>
              <a:t>9</a:t>
            </a:fld>
            <a:endParaRPr lang="en-US" dirty="0"/>
          </a:p>
        </p:txBody>
      </p:sp>
      <p:sp>
        <p:nvSpPr>
          <p:cNvPr id="4" name="Text Placeholder 3"/>
          <p:cNvSpPr>
            <a:spLocks noGrp="1"/>
          </p:cNvSpPr>
          <p:nvPr>
            <p:ph type="body" sz="quarter" idx="11"/>
          </p:nvPr>
        </p:nvSpPr>
        <p:spPr/>
        <p:txBody>
          <a:bodyPr>
            <a:noAutofit/>
          </a:bodyPr>
          <a:lstStyle/>
          <a:p>
            <a:pPr>
              <a:buFont typeface="Wingdings" panose="05000000000000000000" pitchFamily="2" charset="2"/>
              <a:buChar char="§"/>
            </a:pPr>
            <a:r>
              <a:rPr lang="en-US" altLang="en-US" sz="2000" dirty="0"/>
              <a:t>Concept acceptance and implementation requires commitment (strong government champion—regulatory authority), change in law/regulation, time, money; we can provide assistance, but the decisions are not ours</a:t>
            </a:r>
          </a:p>
          <a:p>
            <a:pPr>
              <a:buFont typeface="Wingdings" panose="05000000000000000000" pitchFamily="2" charset="2"/>
              <a:buChar char="§"/>
            </a:pPr>
            <a:r>
              <a:rPr lang="en-US" altLang="en-US" sz="2000" dirty="0"/>
              <a:t>Country conceptualization and nationwide scale-up are expensive and time consuming</a:t>
            </a:r>
          </a:p>
          <a:p>
            <a:pPr marL="682625" lvl="1" indent="-341313">
              <a:buFont typeface="Courier New" panose="02070309020205020404" pitchFamily="49" charset="0"/>
              <a:buChar char="o"/>
            </a:pPr>
            <a:r>
              <a:rPr lang="en-US" altLang="en-US" sz="1600" dirty="0"/>
              <a:t>Most donors cautious about start-up funding or will not fund multiyear scale-ups of the magnitude needed (Global Fund in Tanzania was exception)</a:t>
            </a:r>
          </a:p>
          <a:p>
            <a:pPr marL="682625" lvl="1" indent="-341313">
              <a:buFont typeface="Courier New" panose="02070309020205020404" pitchFamily="49" charset="0"/>
              <a:buChar char="o"/>
            </a:pPr>
            <a:r>
              <a:rPr lang="en-US" altLang="en-US" sz="1600" dirty="0"/>
              <a:t>Piece-meal funding of an initiative involves risks, including inefficiencies and failures; coordination is critical</a:t>
            </a:r>
          </a:p>
          <a:p>
            <a:pPr marL="682625" lvl="1" indent="-341313">
              <a:buFont typeface="Courier New" panose="02070309020205020404" pitchFamily="49" charset="0"/>
              <a:buChar char="o"/>
            </a:pPr>
            <a:r>
              <a:rPr lang="en-US" altLang="en-US" sz="1600" dirty="0"/>
              <a:t>A harmonized accreditation framework helps advance initiatives, but finding the resources to scale up pilots takes time</a:t>
            </a:r>
          </a:p>
          <a:p>
            <a:pPr>
              <a:buFont typeface="Wingdings" panose="05000000000000000000" pitchFamily="2" charset="2"/>
              <a:buChar char="§"/>
            </a:pPr>
            <a:r>
              <a:rPr lang="en-US" altLang="en-US" sz="2000" dirty="0"/>
              <a:t>Sustainable oversight and maintenance (e.g., continuing education) requires dedicated country resources, which is difficult with competing priorities</a:t>
            </a:r>
          </a:p>
        </p:txBody>
      </p:sp>
    </p:spTree>
    <p:extLst>
      <p:ext uri="{BB962C8B-B14F-4D97-AF65-F5344CB8AC3E}">
        <p14:creationId xmlns:p14="http://schemas.microsoft.com/office/powerpoint/2010/main" val="4289976392"/>
      </p:ext>
    </p:extLst>
  </p:cSld>
  <p:clrMapOvr>
    <a:masterClrMapping/>
  </p:clrMapOvr>
</p:sld>
</file>

<file path=ppt/theme/theme1.xml><?xml version="1.0" encoding="utf-8"?>
<a:theme xmlns:a="http://schemas.openxmlformats.org/drawingml/2006/main" name="Custom Design">
  <a:themeElements>
    <a:clrScheme name="MSH colors">
      <a:dk1>
        <a:srgbClr val="3F3F3F"/>
      </a:dk1>
      <a:lt1>
        <a:sysClr val="window" lastClr="FFFFFF"/>
      </a:lt1>
      <a:dk2>
        <a:srgbClr val="004730"/>
      </a:dk2>
      <a:lt2>
        <a:srgbClr val="807F83"/>
      </a:lt2>
      <a:accent1>
        <a:srgbClr val="E36F1E"/>
      </a:accent1>
      <a:accent2>
        <a:srgbClr val="788E1E"/>
      </a:accent2>
      <a:accent3>
        <a:srgbClr val="B41E39"/>
      </a:accent3>
      <a:accent4>
        <a:srgbClr val="C2A204"/>
      </a:accent4>
      <a:accent5>
        <a:srgbClr val="007698"/>
      </a:accent5>
      <a:accent6>
        <a:srgbClr val="8A7967"/>
      </a:accent6>
      <a:hlink>
        <a:srgbClr val="007698"/>
      </a:hlink>
      <a:folHlink>
        <a:srgbClr val="8A7967"/>
      </a:folHlink>
    </a:clrScheme>
    <a:fontScheme name="MSH Fonts">
      <a:majorFont>
        <a:latin typeface="Gill Sans MT"/>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MSH colors">
      <a:dk1>
        <a:srgbClr val="3F3F3F"/>
      </a:dk1>
      <a:lt1>
        <a:sysClr val="window" lastClr="FFFFFF"/>
      </a:lt1>
      <a:dk2>
        <a:srgbClr val="004730"/>
      </a:dk2>
      <a:lt2>
        <a:srgbClr val="807F83"/>
      </a:lt2>
      <a:accent1>
        <a:srgbClr val="E36F1E"/>
      </a:accent1>
      <a:accent2>
        <a:srgbClr val="788E1E"/>
      </a:accent2>
      <a:accent3>
        <a:srgbClr val="B41E39"/>
      </a:accent3>
      <a:accent4>
        <a:srgbClr val="C2A204"/>
      </a:accent4>
      <a:accent5>
        <a:srgbClr val="007698"/>
      </a:accent5>
      <a:accent6>
        <a:srgbClr val="8A7967"/>
      </a:accent6>
      <a:hlink>
        <a:srgbClr val="007698"/>
      </a:hlink>
      <a:folHlink>
        <a:srgbClr val="8A7967"/>
      </a:folHlink>
    </a:clrScheme>
    <a:fontScheme name="MSH Fonts">
      <a:majorFont>
        <a:latin typeface="Gill Sans MT"/>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4603</TotalTime>
  <Words>1157</Words>
  <Application>Microsoft Office PowerPoint</Application>
  <PresentationFormat>On-screen Show (4:3)</PresentationFormat>
  <Paragraphs>134</Paragraphs>
  <Slides>10</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vt:i4>
      </vt:variant>
    </vt:vector>
  </HeadingPairs>
  <TitlesOfParts>
    <vt:vector size="21" baseType="lpstr">
      <vt:lpstr>Arial</vt:lpstr>
      <vt:lpstr>Garamond</vt:lpstr>
      <vt:lpstr>Gill Sans MT</vt:lpstr>
      <vt:lpstr>GillSans Light</vt:lpstr>
      <vt:lpstr>Gill Sans</vt:lpstr>
      <vt:lpstr>Calibri</vt:lpstr>
      <vt:lpstr>Courier New</vt:lpstr>
      <vt:lpstr>Wingdings</vt:lpstr>
      <vt:lpstr>Gill Sans Std Light</vt:lpstr>
      <vt:lpstr>Custom Design</vt:lpstr>
      <vt:lpstr>1_Custom Design</vt:lpstr>
      <vt:lpstr>PowerPoint Presentation</vt:lpstr>
      <vt:lpstr>ADDOs in Tanzania—the Foundation</vt:lpstr>
      <vt:lpstr>What have we learned from ADDOs?</vt:lpstr>
      <vt:lpstr>How we do it</vt:lpstr>
      <vt:lpstr>LaunchDSI Program (2015-2019)</vt:lpstr>
      <vt:lpstr>Progress under LaunchDSI</vt:lpstr>
      <vt:lpstr>Accredited drug shops in Bangladesh</vt:lpstr>
      <vt:lpstr>Drug shops as a platform for public health</vt:lpstr>
      <vt:lpstr>Challenges</vt:lpstr>
      <vt:lpstr>Recommendations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Marion,Julia</dc:creator>
  <cp:lastModifiedBy>Martha Embrey</cp:lastModifiedBy>
  <cp:revision>202</cp:revision>
  <cp:lastPrinted>2017-06-29T15:30:49Z</cp:lastPrinted>
  <dcterms:modified xsi:type="dcterms:W3CDTF">2018-09-19T18:53:34Z</dcterms:modified>
</cp:coreProperties>
</file>