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430" r:id="rId2"/>
    <p:sldId id="431" r:id="rId3"/>
    <p:sldId id="433" r:id="rId4"/>
    <p:sldId id="435" r:id="rId5"/>
    <p:sldId id="437" r:id="rId6"/>
    <p:sldId id="439" r:id="rId7"/>
    <p:sldId id="440" r:id="rId8"/>
    <p:sldId id="442" r:id="rId9"/>
    <p:sldId id="443" r:id="rId10"/>
    <p:sldId id="445" r:id="rId11"/>
    <p:sldId id="446" r:id="rId12"/>
    <p:sldId id="447" r:id="rId13"/>
    <p:sldId id="448" r:id="rId14"/>
    <p:sldId id="450" r:id="rId15"/>
    <p:sldId id="449" r:id="rId16"/>
    <p:sldId id="453" r:id="rId17"/>
    <p:sldId id="456" r:id="rId18"/>
    <p:sldId id="457" r:id="rId19"/>
    <p:sldId id="444" r:id="rId20"/>
    <p:sldId id="452" r:id="rId2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i" initials="L" lastIdx="5" clrIdx="0"/>
  <p:cmAuthor id="7" name="Martha Embrey" initials="ME" lastIdx="9" clrIdx="7"/>
  <p:cmAuthor id="1" name="kjohnson" initials="k" lastIdx="1" clrIdx="1"/>
  <p:cmAuthor id="2" name="MEmbrey" initials="ME" lastIdx="14" clrIdx="2"/>
  <p:cmAuthor id="3" name="MSH" initials="M" lastIdx="4" clrIdx="3"/>
  <p:cmAuthor id="4" name="Edmund Rutta" initials="ER" lastIdx="5" clrIdx="4"/>
  <p:cmAuthor id="5" name="Jliana" initials="M" lastIdx="19" clrIdx="5"/>
  <p:cmAuthor id="6" name="kjohnson" initials="kwj" lastIdx="27"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CEE4"/>
    <a:srgbClr val="6693AA"/>
    <a:srgbClr val="7AA9AE"/>
    <a:srgbClr val="FFCC00"/>
    <a:srgbClr val="FFFF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719" autoAdjust="0"/>
    <p:restoredTop sz="86328" autoAdjust="0"/>
  </p:normalViewPr>
  <p:slideViewPr>
    <p:cSldViewPr>
      <p:cViewPr>
        <p:scale>
          <a:sx n="60" d="100"/>
          <a:sy n="60" d="100"/>
        </p:scale>
        <p:origin x="-1882" y="-379"/>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2880"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mwansasu\My%20Documents\Synchronized%20Files\EADSI\Results%20Endline\Price%20and%20Availability\EADSI%20Price%20and%20Availability%20before%20and%20after.xlsx%20new%20march11.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'Antibiotics UG (2)'!$A$31</c:f>
              <c:strCache>
                <c:ptCount val="1"/>
                <c:pt idx="0">
                  <c:v>Baseline</c:v>
                </c:pt>
              </c:strCache>
            </c:strRef>
          </c:tx>
          <c:invertIfNegative val="0"/>
          <c:dLbls>
            <c:txPr>
              <a:bodyPr/>
              <a:lstStyle/>
              <a:p>
                <a:pPr>
                  <a:defRPr sz="1400" b="1"/>
                </a:pPr>
                <a:endParaRPr lang="en-US"/>
              </a:p>
            </c:txPr>
            <c:showLegendKey val="0"/>
            <c:showVal val="1"/>
            <c:showCatName val="0"/>
            <c:showSerName val="0"/>
            <c:showPercent val="0"/>
            <c:showBubbleSize val="0"/>
            <c:showLeaderLines val="0"/>
          </c:dLbls>
          <c:cat>
            <c:strRef>
              <c:f>'Antibiotics UG (2)'!$B$30:$C$30</c:f>
              <c:strCache>
                <c:ptCount val="2"/>
                <c:pt idx="0">
                  <c:v>Kibale </c:v>
                </c:pt>
                <c:pt idx="1">
                  <c:v>Mpigi </c:v>
                </c:pt>
              </c:strCache>
            </c:strRef>
          </c:cat>
          <c:val>
            <c:numRef>
              <c:f>'Antibiotics UG (2)'!$B$31:$C$31</c:f>
              <c:numCache>
                <c:formatCode>0%</c:formatCode>
                <c:ptCount val="2"/>
                <c:pt idx="0">
                  <c:v>0.61000000000000065</c:v>
                </c:pt>
                <c:pt idx="1">
                  <c:v>0.34</c:v>
                </c:pt>
              </c:numCache>
            </c:numRef>
          </c:val>
        </c:ser>
        <c:ser>
          <c:idx val="1"/>
          <c:order val="1"/>
          <c:tx>
            <c:strRef>
              <c:f>'Antibiotics UG (2)'!$A$32</c:f>
              <c:strCache>
                <c:ptCount val="1"/>
                <c:pt idx="0">
                  <c:v>Endline</c:v>
                </c:pt>
              </c:strCache>
            </c:strRef>
          </c:tx>
          <c:invertIfNegative val="0"/>
          <c:dLbls>
            <c:txPr>
              <a:bodyPr/>
              <a:lstStyle/>
              <a:p>
                <a:pPr>
                  <a:defRPr sz="1400" b="1"/>
                </a:pPr>
                <a:endParaRPr lang="en-US"/>
              </a:p>
            </c:txPr>
            <c:showLegendKey val="0"/>
            <c:showVal val="1"/>
            <c:showCatName val="0"/>
            <c:showSerName val="0"/>
            <c:showPercent val="0"/>
            <c:showBubbleSize val="0"/>
            <c:showLeaderLines val="0"/>
          </c:dLbls>
          <c:cat>
            <c:strRef>
              <c:f>'Antibiotics UG (2)'!$B$30:$C$30</c:f>
              <c:strCache>
                <c:ptCount val="2"/>
                <c:pt idx="0">
                  <c:v>Kibale </c:v>
                </c:pt>
                <c:pt idx="1">
                  <c:v>Mpigi </c:v>
                </c:pt>
              </c:strCache>
            </c:strRef>
          </c:cat>
          <c:val>
            <c:numRef>
              <c:f>'Antibiotics UG (2)'!$B$32:$C$32</c:f>
              <c:numCache>
                <c:formatCode>0%</c:formatCode>
                <c:ptCount val="2"/>
                <c:pt idx="0">
                  <c:v>0</c:v>
                </c:pt>
                <c:pt idx="1">
                  <c:v>0.35000000000000031</c:v>
                </c:pt>
              </c:numCache>
            </c:numRef>
          </c:val>
        </c:ser>
        <c:dLbls>
          <c:showLegendKey val="0"/>
          <c:showVal val="1"/>
          <c:showCatName val="0"/>
          <c:showSerName val="0"/>
          <c:showPercent val="0"/>
          <c:showBubbleSize val="0"/>
        </c:dLbls>
        <c:gapWidth val="150"/>
        <c:overlap val="-25"/>
        <c:axId val="98386688"/>
        <c:axId val="98388224"/>
      </c:barChart>
      <c:catAx>
        <c:axId val="98386688"/>
        <c:scaling>
          <c:orientation val="minMax"/>
        </c:scaling>
        <c:delete val="0"/>
        <c:axPos val="b"/>
        <c:majorTickMark val="none"/>
        <c:minorTickMark val="none"/>
        <c:tickLblPos val="nextTo"/>
        <c:txPr>
          <a:bodyPr/>
          <a:lstStyle/>
          <a:p>
            <a:pPr>
              <a:defRPr sz="1400" b="1"/>
            </a:pPr>
            <a:endParaRPr lang="en-US"/>
          </a:p>
        </c:txPr>
        <c:crossAx val="98388224"/>
        <c:crosses val="autoZero"/>
        <c:auto val="1"/>
        <c:lblAlgn val="ctr"/>
        <c:lblOffset val="100"/>
        <c:noMultiLvlLbl val="0"/>
      </c:catAx>
      <c:valAx>
        <c:axId val="98388224"/>
        <c:scaling>
          <c:orientation val="minMax"/>
        </c:scaling>
        <c:delete val="1"/>
        <c:axPos val="l"/>
        <c:numFmt formatCode="0%" sourceLinked="1"/>
        <c:majorTickMark val="out"/>
        <c:minorTickMark val="none"/>
        <c:tickLblPos val="none"/>
        <c:crossAx val="98386688"/>
        <c:crosses val="autoZero"/>
        <c:crossBetween val="between"/>
      </c:valAx>
    </c:plotArea>
    <c:legend>
      <c:legendPos val="r"/>
      <c:overlay val="0"/>
      <c:txPr>
        <a:bodyPr/>
        <a:lstStyle/>
        <a:p>
          <a:pPr>
            <a:defRPr sz="1400" b="1"/>
          </a:pPr>
          <a:endParaRPr lang="en-US"/>
        </a:p>
      </c:txPr>
    </c:legend>
    <c:plotVisOnly val="1"/>
    <c:dispBlanksAs val="gap"/>
    <c:showDLblsOverMax val="0"/>
  </c:chart>
  <c:spPr>
    <a:ln>
      <a:solidFill>
        <a:schemeClr val="bg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dirty="0" smtClean="0"/>
              <a:t>Expired</a:t>
            </a:r>
            <a:r>
              <a:rPr lang="en-US" sz="2400" dirty="0"/>
              <a:t>, damaged, counterfeit products </a:t>
            </a:r>
            <a:r>
              <a:rPr lang="en-US" sz="2400" dirty="0" smtClean="0"/>
              <a:t>on </a:t>
            </a:r>
            <a:r>
              <a:rPr lang="en-US" sz="2400" dirty="0"/>
              <a:t>the </a:t>
            </a:r>
            <a:r>
              <a:rPr lang="en-US" sz="2400" dirty="0" smtClean="0"/>
              <a:t>shelves</a:t>
            </a:r>
            <a:endParaRPr lang="en-US" sz="2400" dirty="0"/>
          </a:p>
        </c:rich>
      </c:tx>
      <c:overlay val="0"/>
    </c:title>
    <c:autoTitleDeleted val="0"/>
    <c:plotArea>
      <c:layout/>
      <c:barChart>
        <c:barDir val="col"/>
        <c:grouping val="clustered"/>
        <c:varyColors val="0"/>
        <c:ser>
          <c:idx val="0"/>
          <c:order val="0"/>
          <c:tx>
            <c:strRef>
              <c:f>'Analysis with Graphs'!$A$67</c:f>
              <c:strCache>
                <c:ptCount val="1"/>
                <c:pt idx="0">
                  <c:v>Have expired, damaged, counterfeit products found on the shelve</c:v>
                </c:pt>
              </c:strCache>
            </c:strRef>
          </c:tx>
          <c:invertIfNegative val="0"/>
          <c:dPt>
            <c:idx val="0"/>
            <c:invertIfNegative val="0"/>
            <c:bubble3D val="0"/>
            <c:spPr>
              <a:solidFill>
                <a:schemeClr val="accent2"/>
              </a:solidFill>
            </c:spPr>
          </c:dPt>
          <c:dLbls>
            <c:txPr>
              <a:bodyPr/>
              <a:lstStyle/>
              <a:p>
                <a:pPr>
                  <a:defRPr sz="1800" b="1"/>
                </a:pPr>
                <a:endParaRPr lang="en-US"/>
              </a:p>
            </c:txPr>
            <c:showLegendKey val="0"/>
            <c:showVal val="1"/>
            <c:showCatName val="0"/>
            <c:showSerName val="0"/>
            <c:showPercent val="0"/>
            <c:showBubbleSize val="0"/>
            <c:showLeaderLines val="0"/>
          </c:dLbls>
          <c:cat>
            <c:strRef>
              <c:f>'Analysis with Graphs'!$B$62:$E$62</c:f>
              <c:strCache>
                <c:ptCount val="4"/>
                <c:pt idx="0">
                  <c:v>Baseline Feb2012</c:v>
                </c:pt>
                <c:pt idx="1">
                  <c:v>Sep-13</c:v>
                </c:pt>
                <c:pt idx="2">
                  <c:v>Nov-13</c:v>
                </c:pt>
                <c:pt idx="3">
                  <c:v>Mar-14</c:v>
                </c:pt>
              </c:strCache>
            </c:strRef>
          </c:cat>
          <c:val>
            <c:numRef>
              <c:f>'Analysis with Graphs'!$B$67:$E$67</c:f>
              <c:numCache>
                <c:formatCode>0%</c:formatCode>
                <c:ptCount val="4"/>
                <c:pt idx="0">
                  <c:v>0.28299999999999997</c:v>
                </c:pt>
                <c:pt idx="1">
                  <c:v>0.82608695652173914</c:v>
                </c:pt>
                <c:pt idx="2">
                  <c:v>0.66759002770083098</c:v>
                </c:pt>
                <c:pt idx="3">
                  <c:v>8.0260303687635579E-2</c:v>
                </c:pt>
              </c:numCache>
            </c:numRef>
          </c:val>
        </c:ser>
        <c:dLbls>
          <c:showLegendKey val="0"/>
          <c:showVal val="1"/>
          <c:showCatName val="0"/>
          <c:showSerName val="0"/>
          <c:showPercent val="0"/>
          <c:showBubbleSize val="0"/>
        </c:dLbls>
        <c:gapWidth val="150"/>
        <c:overlap val="-25"/>
        <c:axId val="98397568"/>
        <c:axId val="98421376"/>
      </c:barChart>
      <c:catAx>
        <c:axId val="98397568"/>
        <c:scaling>
          <c:orientation val="minMax"/>
        </c:scaling>
        <c:delete val="0"/>
        <c:axPos val="b"/>
        <c:majorTickMark val="none"/>
        <c:minorTickMark val="none"/>
        <c:tickLblPos val="nextTo"/>
        <c:txPr>
          <a:bodyPr/>
          <a:lstStyle/>
          <a:p>
            <a:pPr>
              <a:defRPr sz="1600" b="1"/>
            </a:pPr>
            <a:endParaRPr lang="en-US"/>
          </a:p>
        </c:txPr>
        <c:crossAx val="98421376"/>
        <c:crosses val="autoZero"/>
        <c:auto val="1"/>
        <c:lblAlgn val="ctr"/>
        <c:lblOffset val="100"/>
        <c:noMultiLvlLbl val="0"/>
      </c:catAx>
      <c:valAx>
        <c:axId val="98421376"/>
        <c:scaling>
          <c:orientation val="minMax"/>
        </c:scaling>
        <c:delete val="1"/>
        <c:axPos val="l"/>
        <c:numFmt formatCode="0%" sourceLinked="1"/>
        <c:majorTickMark val="out"/>
        <c:minorTickMark val="none"/>
        <c:tickLblPos val="nextTo"/>
        <c:crossAx val="98397568"/>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3800F9-5433-4960-BCA9-BB8217E81E04}" type="doc">
      <dgm:prSet loTypeId="urn:microsoft.com/office/officeart/2005/8/layout/hList6" loCatId="list" qsTypeId="urn:microsoft.com/office/officeart/2005/8/quickstyle/simple2" qsCatId="simple" csTypeId="urn:microsoft.com/office/officeart/2005/8/colors/colorful1#1" csCatId="colorful" phldr="1"/>
      <dgm:spPr/>
      <dgm:t>
        <a:bodyPr/>
        <a:lstStyle/>
        <a:p>
          <a:endParaRPr lang="en-US"/>
        </a:p>
      </dgm:t>
    </dgm:pt>
    <dgm:pt modelId="{8184AB2D-6C15-410D-B58F-E2ABCF68EB7B}">
      <dgm:prSet phldrT="[Text]" custT="1"/>
      <dgm:spPr>
        <a:solidFill>
          <a:schemeClr val="accent2">
            <a:lumMod val="60000"/>
            <a:lumOff val="40000"/>
          </a:schemeClr>
        </a:solidFill>
      </dgm:spPr>
      <dgm:t>
        <a:bodyPr/>
        <a:lstStyle/>
        <a:p>
          <a:r>
            <a:rPr lang="en-US" altLang="en-US" sz="2200" b="1" dirty="0" smtClean="0">
              <a:solidFill>
                <a:schemeClr val="bg1"/>
              </a:solidFill>
            </a:rPr>
            <a:t>Gain broad-based support from stakeholders</a:t>
          </a:r>
          <a:endParaRPr lang="en-US" sz="2200" b="1" dirty="0">
            <a:solidFill>
              <a:schemeClr val="bg1"/>
            </a:solidFill>
          </a:endParaRPr>
        </a:p>
      </dgm:t>
    </dgm:pt>
    <dgm:pt modelId="{FEBAC85C-7B79-4EC9-AB20-167C364A9F58}" type="parTrans" cxnId="{1B5703C3-0201-4311-BE8D-9FBB6CCFF2A8}">
      <dgm:prSet/>
      <dgm:spPr/>
      <dgm:t>
        <a:bodyPr/>
        <a:lstStyle/>
        <a:p>
          <a:endParaRPr lang="en-US"/>
        </a:p>
      </dgm:t>
    </dgm:pt>
    <dgm:pt modelId="{EE746AA4-66ED-40BC-B521-CC0C1A59F149}" type="sibTrans" cxnId="{1B5703C3-0201-4311-BE8D-9FBB6CCFF2A8}">
      <dgm:prSet/>
      <dgm:spPr/>
      <dgm:t>
        <a:bodyPr/>
        <a:lstStyle/>
        <a:p>
          <a:endParaRPr lang="en-US"/>
        </a:p>
      </dgm:t>
    </dgm:pt>
    <dgm:pt modelId="{2197CC34-0ECD-4203-9AE8-D56274727219}">
      <dgm:prSet phldrT="[Text]" custT="1"/>
      <dgm:spPr>
        <a:solidFill>
          <a:schemeClr val="accent2">
            <a:lumMod val="60000"/>
            <a:lumOff val="40000"/>
          </a:schemeClr>
        </a:solidFill>
      </dgm:spPr>
      <dgm:t>
        <a:bodyPr/>
        <a:lstStyle/>
        <a:p>
          <a:r>
            <a:rPr lang="en-US" altLang="en-US" sz="1600" dirty="0" smtClean="0">
              <a:solidFill>
                <a:schemeClr val="tx1"/>
              </a:solidFill>
            </a:rPr>
            <a:t>National and local authorities, professional and commercial associations</a:t>
          </a:r>
          <a:endParaRPr lang="en-US" sz="1600" dirty="0">
            <a:solidFill>
              <a:schemeClr val="tx1"/>
            </a:solidFill>
          </a:endParaRPr>
        </a:p>
      </dgm:t>
    </dgm:pt>
    <dgm:pt modelId="{5C67E18A-7568-4EB7-AD66-D97609C1F04A}" type="parTrans" cxnId="{D87E5EFE-C1B8-45C1-941C-2F48CC2C6EE6}">
      <dgm:prSet/>
      <dgm:spPr/>
      <dgm:t>
        <a:bodyPr/>
        <a:lstStyle/>
        <a:p>
          <a:endParaRPr lang="en-US"/>
        </a:p>
      </dgm:t>
    </dgm:pt>
    <dgm:pt modelId="{7ED577C1-65D5-4683-9926-472F89FD775E}" type="sibTrans" cxnId="{D87E5EFE-C1B8-45C1-941C-2F48CC2C6EE6}">
      <dgm:prSet/>
      <dgm:spPr/>
      <dgm:t>
        <a:bodyPr/>
        <a:lstStyle/>
        <a:p>
          <a:endParaRPr lang="en-US"/>
        </a:p>
      </dgm:t>
    </dgm:pt>
    <dgm:pt modelId="{0D4812C8-B229-4E32-B093-D16AD3DC0832}">
      <dgm:prSet phldrT="[Text]" custT="1"/>
      <dgm:spPr/>
      <dgm:t>
        <a:bodyPr/>
        <a:lstStyle/>
        <a:p>
          <a:r>
            <a:rPr lang="en-US" altLang="en-US" sz="2200" b="1" dirty="0" smtClean="0">
              <a:solidFill>
                <a:schemeClr val="bg1"/>
              </a:solidFill>
            </a:rPr>
            <a:t>Develop standards and regulations and build capacity</a:t>
          </a:r>
          <a:endParaRPr lang="en-US" sz="2200" b="1" dirty="0">
            <a:solidFill>
              <a:schemeClr val="bg1"/>
            </a:solidFill>
          </a:endParaRPr>
        </a:p>
      </dgm:t>
    </dgm:pt>
    <dgm:pt modelId="{44909192-E4F3-40B7-A525-940D4738C642}" type="parTrans" cxnId="{C02F7089-DC81-4566-803B-95009B54D21D}">
      <dgm:prSet/>
      <dgm:spPr/>
      <dgm:t>
        <a:bodyPr/>
        <a:lstStyle/>
        <a:p>
          <a:endParaRPr lang="en-US"/>
        </a:p>
      </dgm:t>
    </dgm:pt>
    <dgm:pt modelId="{766C4310-72B7-4E22-8B07-7D4177E37C34}" type="sibTrans" cxnId="{C02F7089-DC81-4566-803B-95009B54D21D}">
      <dgm:prSet/>
      <dgm:spPr/>
      <dgm:t>
        <a:bodyPr/>
        <a:lstStyle/>
        <a:p>
          <a:endParaRPr lang="en-US"/>
        </a:p>
      </dgm:t>
    </dgm:pt>
    <dgm:pt modelId="{FC0D5586-5C93-4DD2-85A5-C795528BB538}">
      <dgm:prSet phldrT="[Text]" custT="1"/>
      <dgm:spPr/>
      <dgm:t>
        <a:bodyPr/>
        <a:lstStyle/>
        <a:p>
          <a:r>
            <a:rPr lang="en-US" altLang="en-US" sz="1600" dirty="0" smtClean="0">
              <a:solidFill>
                <a:schemeClr val="tx1"/>
              </a:solidFill>
            </a:rPr>
            <a:t>Create standards</a:t>
          </a:r>
          <a:endParaRPr lang="en-US" sz="1600" dirty="0">
            <a:solidFill>
              <a:schemeClr val="tx1"/>
            </a:solidFill>
          </a:endParaRPr>
        </a:p>
      </dgm:t>
    </dgm:pt>
    <dgm:pt modelId="{197A9ADF-7A3B-45DD-A355-0BC7632732D5}" type="parTrans" cxnId="{39AC0130-7E0B-4DAB-96F9-F51D000C8973}">
      <dgm:prSet/>
      <dgm:spPr/>
      <dgm:t>
        <a:bodyPr/>
        <a:lstStyle/>
        <a:p>
          <a:endParaRPr lang="en-US"/>
        </a:p>
      </dgm:t>
    </dgm:pt>
    <dgm:pt modelId="{6A3D6C4E-7B65-40E3-B629-6705052D0280}" type="sibTrans" cxnId="{39AC0130-7E0B-4DAB-96F9-F51D000C8973}">
      <dgm:prSet/>
      <dgm:spPr/>
      <dgm:t>
        <a:bodyPr/>
        <a:lstStyle/>
        <a:p>
          <a:endParaRPr lang="en-US"/>
        </a:p>
      </dgm:t>
    </dgm:pt>
    <dgm:pt modelId="{8B974FC1-DB78-4A7A-A963-394DE8F1A9D3}">
      <dgm:prSet phldrT="[Text]" custT="1"/>
      <dgm:spPr>
        <a:solidFill>
          <a:schemeClr val="accent4">
            <a:lumMod val="60000"/>
            <a:lumOff val="40000"/>
          </a:schemeClr>
        </a:solidFill>
      </dgm:spPr>
      <dgm:t>
        <a:bodyPr/>
        <a:lstStyle/>
        <a:p>
          <a:r>
            <a:rPr lang="en-US" altLang="en-US" sz="2200" b="1" dirty="0" smtClean="0">
              <a:solidFill>
                <a:schemeClr val="bg1"/>
              </a:solidFill>
            </a:rPr>
            <a:t>Engage private sector and build capacity</a:t>
          </a:r>
          <a:endParaRPr lang="en-US" sz="2200" b="1" dirty="0">
            <a:solidFill>
              <a:schemeClr val="bg1"/>
            </a:solidFill>
          </a:endParaRPr>
        </a:p>
      </dgm:t>
    </dgm:pt>
    <dgm:pt modelId="{201E159F-589E-4B12-8052-8ACA7EDD9A1A}" type="parTrans" cxnId="{0FFFA438-2117-4042-B341-BA7C356D4AA0}">
      <dgm:prSet/>
      <dgm:spPr/>
      <dgm:t>
        <a:bodyPr/>
        <a:lstStyle/>
        <a:p>
          <a:endParaRPr lang="en-US"/>
        </a:p>
      </dgm:t>
    </dgm:pt>
    <dgm:pt modelId="{67847CDD-FE72-4639-8119-0361D4AE7441}" type="sibTrans" cxnId="{0FFFA438-2117-4042-B341-BA7C356D4AA0}">
      <dgm:prSet/>
      <dgm:spPr/>
      <dgm:t>
        <a:bodyPr/>
        <a:lstStyle/>
        <a:p>
          <a:endParaRPr lang="en-US"/>
        </a:p>
      </dgm:t>
    </dgm:pt>
    <dgm:pt modelId="{2BCE39A7-ADB4-4B05-B549-F8721F83E498}">
      <dgm:prSet phldrT="[Text]" custT="1"/>
      <dgm:spPr/>
      <dgm:t>
        <a:bodyPr/>
        <a:lstStyle/>
        <a:p>
          <a:r>
            <a:rPr lang="en-US" altLang="en-US" sz="2200" b="1" dirty="0" smtClean="0">
              <a:solidFill>
                <a:schemeClr val="bg1"/>
              </a:solidFill>
            </a:rPr>
            <a:t>Provide incentives and support</a:t>
          </a:r>
          <a:endParaRPr lang="en-US" sz="2200" b="1" dirty="0">
            <a:solidFill>
              <a:schemeClr val="bg1"/>
            </a:solidFill>
          </a:endParaRPr>
        </a:p>
      </dgm:t>
    </dgm:pt>
    <dgm:pt modelId="{3A67A91C-482B-4A23-8490-45331359A703}" type="parTrans" cxnId="{342F6AC3-BE9B-44E9-9881-D791284411C5}">
      <dgm:prSet/>
      <dgm:spPr/>
      <dgm:t>
        <a:bodyPr/>
        <a:lstStyle/>
        <a:p>
          <a:endParaRPr lang="en-US"/>
        </a:p>
      </dgm:t>
    </dgm:pt>
    <dgm:pt modelId="{76388127-47A5-4CF5-852A-48338FF1F406}" type="sibTrans" cxnId="{342F6AC3-BE9B-44E9-9881-D791284411C5}">
      <dgm:prSet/>
      <dgm:spPr/>
      <dgm:t>
        <a:bodyPr/>
        <a:lstStyle/>
        <a:p>
          <a:endParaRPr lang="en-US"/>
        </a:p>
      </dgm:t>
    </dgm:pt>
    <dgm:pt modelId="{06D72DEC-B76F-4487-AE0A-1D61D5A21BF2}">
      <dgm:prSet custT="1"/>
      <dgm:spPr>
        <a:solidFill>
          <a:schemeClr val="accent2">
            <a:lumMod val="60000"/>
            <a:lumOff val="40000"/>
          </a:schemeClr>
        </a:solidFill>
      </dgm:spPr>
      <dgm:t>
        <a:bodyPr/>
        <a:lstStyle/>
        <a:p>
          <a:r>
            <a:rPr lang="en-US" altLang="en-US" sz="1600" dirty="0" smtClean="0">
              <a:solidFill>
                <a:schemeClr val="tx1"/>
              </a:solidFill>
            </a:rPr>
            <a:t>Participatory approach to design and implementation</a:t>
          </a:r>
        </a:p>
      </dgm:t>
    </dgm:pt>
    <dgm:pt modelId="{F0C09B9F-C9D2-49D6-AA08-F7ACAC113B17}" type="parTrans" cxnId="{67682C41-17E0-4145-89F9-105975EA8D16}">
      <dgm:prSet/>
      <dgm:spPr/>
      <dgm:t>
        <a:bodyPr/>
        <a:lstStyle/>
        <a:p>
          <a:endParaRPr lang="en-US"/>
        </a:p>
      </dgm:t>
    </dgm:pt>
    <dgm:pt modelId="{C31213A5-E007-4B85-9DFE-5A5DD84618E1}" type="sibTrans" cxnId="{67682C41-17E0-4145-89F9-105975EA8D16}">
      <dgm:prSet/>
      <dgm:spPr/>
      <dgm:t>
        <a:bodyPr/>
        <a:lstStyle/>
        <a:p>
          <a:endParaRPr lang="en-US"/>
        </a:p>
      </dgm:t>
    </dgm:pt>
    <dgm:pt modelId="{776971EB-2179-40AB-8E7D-5270933763FE}">
      <dgm:prSet custT="1"/>
      <dgm:spPr/>
      <dgm:t>
        <a:bodyPr/>
        <a:lstStyle/>
        <a:p>
          <a:r>
            <a:rPr lang="en-US" altLang="en-US" sz="1600" dirty="0" smtClean="0">
              <a:solidFill>
                <a:schemeClr val="tx1"/>
              </a:solidFill>
            </a:rPr>
            <a:t>Strengthen regulatory capacity</a:t>
          </a:r>
        </a:p>
      </dgm:t>
    </dgm:pt>
    <dgm:pt modelId="{68F71190-03F6-4160-B3CA-A6411D07C86C}" type="parTrans" cxnId="{D89C8795-0A33-4319-A70A-6502A246D80E}">
      <dgm:prSet/>
      <dgm:spPr/>
      <dgm:t>
        <a:bodyPr/>
        <a:lstStyle/>
        <a:p>
          <a:endParaRPr lang="en-US"/>
        </a:p>
      </dgm:t>
    </dgm:pt>
    <dgm:pt modelId="{8ECD7D41-C14B-4A93-90F5-72565134BBB3}" type="sibTrans" cxnId="{D89C8795-0A33-4319-A70A-6502A246D80E}">
      <dgm:prSet/>
      <dgm:spPr/>
      <dgm:t>
        <a:bodyPr/>
        <a:lstStyle/>
        <a:p>
          <a:endParaRPr lang="en-US"/>
        </a:p>
      </dgm:t>
    </dgm:pt>
    <dgm:pt modelId="{68CE82FD-0CCE-4C20-920A-525AE027E617}">
      <dgm:prSet custT="1"/>
      <dgm:spPr/>
      <dgm:t>
        <a:bodyPr/>
        <a:lstStyle/>
        <a:p>
          <a:r>
            <a:rPr lang="en-US" altLang="en-US" sz="1600" dirty="0" smtClean="0">
              <a:solidFill>
                <a:schemeClr val="tx1"/>
              </a:solidFill>
            </a:rPr>
            <a:t>Develop local strategy for inspections with central oversight</a:t>
          </a:r>
        </a:p>
      </dgm:t>
    </dgm:pt>
    <dgm:pt modelId="{0BC2CF50-4755-4FEC-B961-DDABE599057C}" type="parTrans" cxnId="{F3EB3002-878B-40DD-82FE-CD730657E0BA}">
      <dgm:prSet/>
      <dgm:spPr/>
      <dgm:t>
        <a:bodyPr/>
        <a:lstStyle/>
        <a:p>
          <a:endParaRPr lang="en-US"/>
        </a:p>
      </dgm:t>
    </dgm:pt>
    <dgm:pt modelId="{7E2F07DD-6951-4A22-B679-47B6B19FA2B3}" type="sibTrans" cxnId="{F3EB3002-878B-40DD-82FE-CD730657E0BA}">
      <dgm:prSet/>
      <dgm:spPr/>
      <dgm:t>
        <a:bodyPr/>
        <a:lstStyle/>
        <a:p>
          <a:endParaRPr lang="en-US"/>
        </a:p>
      </dgm:t>
    </dgm:pt>
    <dgm:pt modelId="{41E7B462-FB20-4E58-BE9B-3A6682023723}">
      <dgm:prSet phldrT="[Text]" custT="1"/>
      <dgm:spPr>
        <a:solidFill>
          <a:schemeClr val="accent4">
            <a:lumMod val="60000"/>
            <a:lumOff val="40000"/>
          </a:schemeClr>
        </a:solidFill>
      </dgm:spPr>
      <dgm:t>
        <a:bodyPr/>
        <a:lstStyle/>
        <a:p>
          <a:r>
            <a:rPr lang="en-US" altLang="en-US" sz="1600" dirty="0" smtClean="0">
              <a:solidFill>
                <a:schemeClr val="tx1"/>
              </a:solidFill>
            </a:rPr>
            <a:t>Business skills of owners</a:t>
          </a:r>
          <a:endParaRPr lang="en-US" sz="1600" dirty="0">
            <a:solidFill>
              <a:schemeClr val="tx1"/>
            </a:solidFill>
          </a:endParaRPr>
        </a:p>
      </dgm:t>
    </dgm:pt>
    <dgm:pt modelId="{5D23BCD2-BFCA-4A57-B60A-E817500A22A0}" type="parTrans" cxnId="{004457A9-A60C-49CF-A9C2-DC608DDBFDAC}">
      <dgm:prSet/>
      <dgm:spPr/>
      <dgm:t>
        <a:bodyPr/>
        <a:lstStyle/>
        <a:p>
          <a:endParaRPr lang="en-US"/>
        </a:p>
      </dgm:t>
    </dgm:pt>
    <dgm:pt modelId="{8F3D3BEB-6312-40BF-89A3-6A8A67F05778}" type="sibTrans" cxnId="{004457A9-A60C-49CF-A9C2-DC608DDBFDAC}">
      <dgm:prSet/>
      <dgm:spPr/>
      <dgm:t>
        <a:bodyPr/>
        <a:lstStyle/>
        <a:p>
          <a:endParaRPr lang="en-US"/>
        </a:p>
      </dgm:t>
    </dgm:pt>
    <dgm:pt modelId="{0DAEFFF8-D4BD-4DA8-82BA-7DC7E7019393}">
      <dgm:prSet custT="1"/>
      <dgm:spPr>
        <a:solidFill>
          <a:schemeClr val="accent4">
            <a:lumMod val="60000"/>
            <a:lumOff val="40000"/>
          </a:schemeClr>
        </a:solidFill>
      </dgm:spPr>
      <dgm:t>
        <a:bodyPr/>
        <a:lstStyle/>
        <a:p>
          <a:r>
            <a:rPr lang="en-US" altLang="en-US" sz="1600" dirty="0" smtClean="0">
              <a:solidFill>
                <a:schemeClr val="tx1"/>
              </a:solidFill>
            </a:rPr>
            <a:t>Dispensing, record keeping communication skills for shop attendants</a:t>
          </a:r>
        </a:p>
      </dgm:t>
    </dgm:pt>
    <dgm:pt modelId="{3C56DEDF-784F-4589-A4DF-3A3A7A5E7DAE}" type="parTrans" cxnId="{F22766EC-955B-498A-8E46-9038C7CD53F2}">
      <dgm:prSet/>
      <dgm:spPr/>
      <dgm:t>
        <a:bodyPr/>
        <a:lstStyle/>
        <a:p>
          <a:endParaRPr lang="en-US"/>
        </a:p>
      </dgm:t>
    </dgm:pt>
    <dgm:pt modelId="{67DE8527-8767-4477-BA8D-0F62B4892054}" type="sibTrans" cxnId="{F22766EC-955B-498A-8E46-9038C7CD53F2}">
      <dgm:prSet/>
      <dgm:spPr/>
      <dgm:t>
        <a:bodyPr/>
        <a:lstStyle/>
        <a:p>
          <a:endParaRPr lang="en-US"/>
        </a:p>
      </dgm:t>
    </dgm:pt>
    <dgm:pt modelId="{94EB8C1A-1A07-4E69-B3FD-67E81D973798}">
      <dgm:prSet phldrT="[Text]" custT="1"/>
      <dgm:spPr/>
      <dgm:t>
        <a:bodyPr/>
        <a:lstStyle/>
        <a:p>
          <a:r>
            <a:rPr lang="en-US" altLang="en-US" sz="1600" dirty="0" smtClean="0">
              <a:solidFill>
                <a:schemeClr val="tx1"/>
              </a:solidFill>
            </a:rPr>
            <a:t>Ability to legally sell expanded range of medicines</a:t>
          </a:r>
          <a:endParaRPr lang="en-US" sz="1600" dirty="0">
            <a:solidFill>
              <a:schemeClr val="tx1"/>
            </a:solidFill>
          </a:endParaRPr>
        </a:p>
      </dgm:t>
    </dgm:pt>
    <dgm:pt modelId="{BBC6BA1F-5B9B-4F33-8DCA-57500689EEC5}" type="parTrans" cxnId="{EAC56FAF-DCFA-4044-8DA8-EBBE7EFB7EE9}">
      <dgm:prSet/>
      <dgm:spPr/>
      <dgm:t>
        <a:bodyPr/>
        <a:lstStyle/>
        <a:p>
          <a:endParaRPr lang="en-US"/>
        </a:p>
      </dgm:t>
    </dgm:pt>
    <dgm:pt modelId="{1793AF14-9497-493E-8F57-EBAEBF7CB411}" type="sibTrans" cxnId="{EAC56FAF-DCFA-4044-8DA8-EBBE7EFB7EE9}">
      <dgm:prSet/>
      <dgm:spPr/>
      <dgm:t>
        <a:bodyPr/>
        <a:lstStyle/>
        <a:p>
          <a:endParaRPr lang="en-US"/>
        </a:p>
      </dgm:t>
    </dgm:pt>
    <dgm:pt modelId="{8188DCB3-4F7F-4CE5-BCCC-8B6AFA6CFECC}">
      <dgm:prSet custT="1"/>
      <dgm:spPr/>
      <dgm:t>
        <a:bodyPr/>
        <a:lstStyle/>
        <a:p>
          <a:r>
            <a:rPr lang="en-US" altLang="en-US" sz="1600" dirty="0" smtClean="0">
              <a:solidFill>
                <a:schemeClr val="tx1"/>
              </a:solidFill>
            </a:rPr>
            <a:t>Loans</a:t>
          </a:r>
        </a:p>
      </dgm:t>
    </dgm:pt>
    <dgm:pt modelId="{DA4086E3-4EEF-4410-B421-2F9B0B69F637}" type="parTrans" cxnId="{35A99ACE-24D0-444B-9B06-B87466825023}">
      <dgm:prSet/>
      <dgm:spPr/>
      <dgm:t>
        <a:bodyPr/>
        <a:lstStyle/>
        <a:p>
          <a:endParaRPr lang="en-US"/>
        </a:p>
      </dgm:t>
    </dgm:pt>
    <dgm:pt modelId="{9F0B3E0E-E51B-4170-8E81-1D79D6846F8C}" type="sibTrans" cxnId="{35A99ACE-24D0-444B-9B06-B87466825023}">
      <dgm:prSet/>
      <dgm:spPr/>
      <dgm:t>
        <a:bodyPr/>
        <a:lstStyle/>
        <a:p>
          <a:endParaRPr lang="en-US"/>
        </a:p>
      </dgm:t>
    </dgm:pt>
    <dgm:pt modelId="{4DBFB5A3-7A34-4DD2-B272-8515D8455125}">
      <dgm:prSet custT="1"/>
      <dgm:spPr/>
      <dgm:t>
        <a:bodyPr/>
        <a:lstStyle/>
        <a:p>
          <a:r>
            <a:rPr lang="en-US" altLang="en-US" sz="1600" dirty="0" smtClean="0">
              <a:solidFill>
                <a:schemeClr val="tx1"/>
              </a:solidFill>
            </a:rPr>
            <a:t>Continuous  program          review</a:t>
          </a:r>
        </a:p>
      </dgm:t>
    </dgm:pt>
    <dgm:pt modelId="{5BE9C343-1FAA-49F7-B274-9957072BEAFE}" type="parTrans" cxnId="{79BA6001-0817-43A4-BABA-F695B90F7EE8}">
      <dgm:prSet/>
      <dgm:spPr/>
      <dgm:t>
        <a:bodyPr/>
        <a:lstStyle/>
        <a:p>
          <a:endParaRPr lang="en-US"/>
        </a:p>
      </dgm:t>
    </dgm:pt>
    <dgm:pt modelId="{D2F03F56-C8CB-460D-BAEF-7235B04D9161}" type="sibTrans" cxnId="{79BA6001-0817-43A4-BABA-F695B90F7EE8}">
      <dgm:prSet/>
      <dgm:spPr/>
      <dgm:t>
        <a:bodyPr/>
        <a:lstStyle/>
        <a:p>
          <a:endParaRPr lang="en-US"/>
        </a:p>
      </dgm:t>
    </dgm:pt>
    <dgm:pt modelId="{6DB1FC05-661E-46BB-BE5E-B5E815E6C8F7}">
      <dgm:prSet custT="1"/>
      <dgm:spPr>
        <a:solidFill>
          <a:schemeClr val="accent4">
            <a:lumMod val="60000"/>
            <a:lumOff val="40000"/>
          </a:schemeClr>
        </a:solidFill>
      </dgm:spPr>
      <dgm:t>
        <a:bodyPr/>
        <a:lstStyle/>
        <a:p>
          <a:r>
            <a:rPr lang="en-US" altLang="en-US" sz="1600" dirty="0" smtClean="0">
              <a:solidFill>
                <a:schemeClr val="tx1"/>
              </a:solidFill>
            </a:rPr>
            <a:t>Formation of associations </a:t>
          </a:r>
        </a:p>
      </dgm:t>
    </dgm:pt>
    <dgm:pt modelId="{8204BC68-10B9-4B2F-A73B-2732A155C5B8}" type="parTrans" cxnId="{713303C6-9E29-4CD6-965A-CF1D5DD99251}">
      <dgm:prSet/>
      <dgm:spPr/>
      <dgm:t>
        <a:bodyPr/>
        <a:lstStyle/>
        <a:p>
          <a:endParaRPr lang="en-US"/>
        </a:p>
      </dgm:t>
    </dgm:pt>
    <dgm:pt modelId="{BC9CA3E3-725D-44D7-96BD-C40E2D1EB24B}" type="sibTrans" cxnId="{713303C6-9E29-4CD6-965A-CF1D5DD99251}">
      <dgm:prSet/>
      <dgm:spPr/>
      <dgm:t>
        <a:bodyPr/>
        <a:lstStyle/>
        <a:p>
          <a:endParaRPr lang="en-US"/>
        </a:p>
      </dgm:t>
    </dgm:pt>
    <dgm:pt modelId="{80946FF6-491C-48F4-BCDA-55EB2E3EED4A}">
      <dgm:prSet custT="1"/>
      <dgm:spPr/>
      <dgm:t>
        <a:bodyPr/>
        <a:lstStyle/>
        <a:p>
          <a:r>
            <a:rPr lang="en-US" altLang="en-US" sz="1600" dirty="0" smtClean="0">
              <a:solidFill>
                <a:schemeClr val="tx1"/>
              </a:solidFill>
            </a:rPr>
            <a:t>Use of mobile technology to facilitate business</a:t>
          </a:r>
        </a:p>
      </dgm:t>
    </dgm:pt>
    <dgm:pt modelId="{03818D25-3078-449A-8F02-2A270DA457F8}" type="parTrans" cxnId="{A2CA27D1-2123-458E-B7FB-D99A805C1529}">
      <dgm:prSet/>
      <dgm:spPr/>
      <dgm:t>
        <a:bodyPr/>
        <a:lstStyle/>
        <a:p>
          <a:endParaRPr lang="en-US"/>
        </a:p>
      </dgm:t>
    </dgm:pt>
    <dgm:pt modelId="{FC44DB73-1C35-40B4-9075-4EE99957D8AC}" type="sibTrans" cxnId="{A2CA27D1-2123-458E-B7FB-D99A805C1529}">
      <dgm:prSet/>
      <dgm:spPr/>
      <dgm:t>
        <a:bodyPr/>
        <a:lstStyle/>
        <a:p>
          <a:endParaRPr lang="en-US"/>
        </a:p>
      </dgm:t>
    </dgm:pt>
    <dgm:pt modelId="{6F32B568-AD71-469E-B2E9-5BCFF5206440}" type="pres">
      <dgm:prSet presAssocID="{BC3800F9-5433-4960-BCA9-BB8217E81E04}" presName="Name0" presStyleCnt="0">
        <dgm:presLayoutVars>
          <dgm:dir/>
          <dgm:resizeHandles val="exact"/>
        </dgm:presLayoutVars>
      </dgm:prSet>
      <dgm:spPr/>
      <dgm:t>
        <a:bodyPr/>
        <a:lstStyle/>
        <a:p>
          <a:endParaRPr lang="en-US"/>
        </a:p>
      </dgm:t>
    </dgm:pt>
    <dgm:pt modelId="{6F4BFBFE-5F81-4DBB-B4C0-9894BB3607DF}" type="pres">
      <dgm:prSet presAssocID="{8184AB2D-6C15-410D-B58F-E2ABCF68EB7B}" presName="node" presStyleLbl="node1" presStyleIdx="0" presStyleCnt="4" custLinFactNeighborX="53219" custLinFactNeighborY="4451">
        <dgm:presLayoutVars>
          <dgm:bulletEnabled val="1"/>
        </dgm:presLayoutVars>
      </dgm:prSet>
      <dgm:spPr/>
      <dgm:t>
        <a:bodyPr/>
        <a:lstStyle/>
        <a:p>
          <a:endParaRPr lang="en-US"/>
        </a:p>
      </dgm:t>
    </dgm:pt>
    <dgm:pt modelId="{19889D63-C9A9-41B3-ABDE-6A28E48ED5B2}" type="pres">
      <dgm:prSet presAssocID="{EE746AA4-66ED-40BC-B521-CC0C1A59F149}" presName="sibTrans" presStyleCnt="0"/>
      <dgm:spPr/>
    </dgm:pt>
    <dgm:pt modelId="{8A8E23CD-85D4-4F18-9A08-9EAB902414F0}" type="pres">
      <dgm:prSet presAssocID="{0D4812C8-B229-4E32-B093-D16AD3DC0832}" presName="node" presStyleLbl="node1" presStyleIdx="1" presStyleCnt="4" custScaleX="109997">
        <dgm:presLayoutVars>
          <dgm:bulletEnabled val="1"/>
        </dgm:presLayoutVars>
      </dgm:prSet>
      <dgm:spPr/>
      <dgm:t>
        <a:bodyPr/>
        <a:lstStyle/>
        <a:p>
          <a:endParaRPr lang="en-US"/>
        </a:p>
      </dgm:t>
    </dgm:pt>
    <dgm:pt modelId="{8BAA6E5B-F6C1-4822-A518-CCBB1821D57C}" type="pres">
      <dgm:prSet presAssocID="{766C4310-72B7-4E22-8B07-7D4177E37C34}" presName="sibTrans" presStyleCnt="0"/>
      <dgm:spPr/>
    </dgm:pt>
    <dgm:pt modelId="{9E98D8AF-64AC-468C-B809-CFCE8CC565CD}" type="pres">
      <dgm:prSet presAssocID="{8B974FC1-DB78-4A7A-A963-394DE8F1A9D3}" presName="node" presStyleLbl="node1" presStyleIdx="2" presStyleCnt="4">
        <dgm:presLayoutVars>
          <dgm:bulletEnabled val="1"/>
        </dgm:presLayoutVars>
      </dgm:prSet>
      <dgm:spPr/>
      <dgm:t>
        <a:bodyPr/>
        <a:lstStyle/>
        <a:p>
          <a:endParaRPr lang="en-US"/>
        </a:p>
      </dgm:t>
    </dgm:pt>
    <dgm:pt modelId="{3222D15F-0582-4EB4-9FCD-9D00B396AC72}" type="pres">
      <dgm:prSet presAssocID="{67847CDD-FE72-4639-8119-0361D4AE7441}" presName="sibTrans" presStyleCnt="0"/>
      <dgm:spPr/>
    </dgm:pt>
    <dgm:pt modelId="{356E7104-D625-4E42-BCED-E712E9F7B76D}" type="pres">
      <dgm:prSet presAssocID="{2BCE39A7-ADB4-4B05-B549-F8721F83E498}" presName="node" presStyleLbl="node1" presStyleIdx="3" presStyleCnt="4">
        <dgm:presLayoutVars>
          <dgm:bulletEnabled val="1"/>
        </dgm:presLayoutVars>
      </dgm:prSet>
      <dgm:spPr/>
      <dgm:t>
        <a:bodyPr/>
        <a:lstStyle/>
        <a:p>
          <a:endParaRPr lang="en-US"/>
        </a:p>
      </dgm:t>
    </dgm:pt>
  </dgm:ptLst>
  <dgm:cxnLst>
    <dgm:cxn modelId="{4272FDDB-7FE4-4B94-A5A6-7B28422A9AB5}" type="presOf" srcId="{8B974FC1-DB78-4A7A-A963-394DE8F1A9D3}" destId="{9E98D8AF-64AC-468C-B809-CFCE8CC565CD}" srcOrd="0" destOrd="0" presId="urn:microsoft.com/office/officeart/2005/8/layout/hList6"/>
    <dgm:cxn modelId="{713303C6-9E29-4CD6-965A-CF1D5DD99251}" srcId="{8B974FC1-DB78-4A7A-A963-394DE8F1A9D3}" destId="{6DB1FC05-661E-46BB-BE5E-B5E815E6C8F7}" srcOrd="2" destOrd="0" parTransId="{8204BC68-10B9-4B2F-A73B-2732A155C5B8}" sibTransId="{BC9CA3E3-725D-44D7-96BD-C40E2D1EB24B}"/>
    <dgm:cxn modelId="{48E12329-9FD1-4378-B0E5-45D07E55B58B}" type="presOf" srcId="{8184AB2D-6C15-410D-B58F-E2ABCF68EB7B}" destId="{6F4BFBFE-5F81-4DBB-B4C0-9894BB3607DF}" srcOrd="0" destOrd="0" presId="urn:microsoft.com/office/officeart/2005/8/layout/hList6"/>
    <dgm:cxn modelId="{67682C41-17E0-4145-89F9-105975EA8D16}" srcId="{8184AB2D-6C15-410D-B58F-E2ABCF68EB7B}" destId="{06D72DEC-B76F-4487-AE0A-1D61D5A21BF2}" srcOrd="1" destOrd="0" parTransId="{F0C09B9F-C9D2-49D6-AA08-F7ACAC113B17}" sibTransId="{C31213A5-E007-4B85-9DFE-5A5DD84618E1}"/>
    <dgm:cxn modelId="{39AC0130-7E0B-4DAB-96F9-F51D000C8973}" srcId="{0D4812C8-B229-4E32-B093-D16AD3DC0832}" destId="{FC0D5586-5C93-4DD2-85A5-C795528BB538}" srcOrd="0" destOrd="0" parTransId="{197A9ADF-7A3B-45DD-A355-0BC7632732D5}" sibTransId="{6A3D6C4E-7B65-40E3-B629-6705052D0280}"/>
    <dgm:cxn modelId="{741D6355-D471-4A58-A812-0101A45E2889}" type="presOf" srcId="{41E7B462-FB20-4E58-BE9B-3A6682023723}" destId="{9E98D8AF-64AC-468C-B809-CFCE8CC565CD}" srcOrd="0" destOrd="1" presId="urn:microsoft.com/office/officeart/2005/8/layout/hList6"/>
    <dgm:cxn modelId="{0FFFA438-2117-4042-B341-BA7C356D4AA0}" srcId="{BC3800F9-5433-4960-BCA9-BB8217E81E04}" destId="{8B974FC1-DB78-4A7A-A963-394DE8F1A9D3}" srcOrd="2" destOrd="0" parTransId="{201E159F-589E-4B12-8052-8ACA7EDD9A1A}" sibTransId="{67847CDD-FE72-4639-8119-0361D4AE7441}"/>
    <dgm:cxn modelId="{EAC56FAF-DCFA-4044-8DA8-EBBE7EFB7EE9}" srcId="{2BCE39A7-ADB4-4B05-B549-F8721F83E498}" destId="{94EB8C1A-1A07-4E69-B3FD-67E81D973798}" srcOrd="0" destOrd="0" parTransId="{BBC6BA1F-5B9B-4F33-8DCA-57500689EEC5}" sibTransId="{1793AF14-9497-493E-8F57-EBAEBF7CB411}"/>
    <dgm:cxn modelId="{D87E5EFE-C1B8-45C1-941C-2F48CC2C6EE6}" srcId="{8184AB2D-6C15-410D-B58F-E2ABCF68EB7B}" destId="{2197CC34-0ECD-4203-9AE8-D56274727219}" srcOrd="0" destOrd="0" parTransId="{5C67E18A-7568-4EB7-AD66-D97609C1F04A}" sibTransId="{7ED577C1-65D5-4683-9926-472F89FD775E}"/>
    <dgm:cxn modelId="{1B5703C3-0201-4311-BE8D-9FBB6CCFF2A8}" srcId="{BC3800F9-5433-4960-BCA9-BB8217E81E04}" destId="{8184AB2D-6C15-410D-B58F-E2ABCF68EB7B}" srcOrd="0" destOrd="0" parTransId="{FEBAC85C-7B79-4EC9-AB20-167C364A9F58}" sibTransId="{EE746AA4-66ED-40BC-B521-CC0C1A59F149}"/>
    <dgm:cxn modelId="{C22F02BE-2588-4213-B678-2ABC5CF8491B}" type="presOf" srcId="{8188DCB3-4F7F-4CE5-BCCC-8B6AFA6CFECC}" destId="{356E7104-D625-4E42-BCED-E712E9F7B76D}" srcOrd="0" destOrd="2" presId="urn:microsoft.com/office/officeart/2005/8/layout/hList6"/>
    <dgm:cxn modelId="{EA3B34E6-4E13-4F32-AD54-52D02F0B3EE5}" type="presOf" srcId="{2BCE39A7-ADB4-4B05-B549-F8721F83E498}" destId="{356E7104-D625-4E42-BCED-E712E9F7B76D}" srcOrd="0" destOrd="0" presId="urn:microsoft.com/office/officeart/2005/8/layout/hList6"/>
    <dgm:cxn modelId="{342F6AC3-BE9B-44E9-9881-D791284411C5}" srcId="{BC3800F9-5433-4960-BCA9-BB8217E81E04}" destId="{2BCE39A7-ADB4-4B05-B549-F8721F83E498}" srcOrd="3" destOrd="0" parTransId="{3A67A91C-482B-4A23-8490-45331359A703}" sibTransId="{76388127-47A5-4CF5-852A-48338FF1F406}"/>
    <dgm:cxn modelId="{DCBE3455-1A62-45AE-8660-DF7EE8F1C89D}" type="presOf" srcId="{2197CC34-0ECD-4203-9AE8-D56274727219}" destId="{6F4BFBFE-5F81-4DBB-B4C0-9894BB3607DF}" srcOrd="0" destOrd="1" presId="urn:microsoft.com/office/officeart/2005/8/layout/hList6"/>
    <dgm:cxn modelId="{539C05D6-68E6-476A-8037-21E922F7DD79}" type="presOf" srcId="{776971EB-2179-40AB-8E7D-5270933763FE}" destId="{8A8E23CD-85D4-4F18-9A08-9EAB902414F0}" srcOrd="0" destOrd="2" presId="urn:microsoft.com/office/officeart/2005/8/layout/hList6"/>
    <dgm:cxn modelId="{A2CA27D1-2123-458E-B7FB-D99A805C1529}" srcId="{2BCE39A7-ADB4-4B05-B549-F8721F83E498}" destId="{80946FF6-491C-48F4-BCDA-55EB2E3EED4A}" srcOrd="2" destOrd="0" parTransId="{03818D25-3078-449A-8F02-2A270DA457F8}" sibTransId="{FC44DB73-1C35-40B4-9075-4EE99957D8AC}"/>
    <dgm:cxn modelId="{F22766EC-955B-498A-8E46-9038C7CD53F2}" srcId="{8B974FC1-DB78-4A7A-A963-394DE8F1A9D3}" destId="{0DAEFFF8-D4BD-4DA8-82BA-7DC7E7019393}" srcOrd="1" destOrd="0" parTransId="{3C56DEDF-784F-4589-A4DF-3A3A7A5E7DAE}" sibTransId="{67DE8527-8767-4477-BA8D-0F62B4892054}"/>
    <dgm:cxn modelId="{E57B6EBA-53ED-4182-9920-00769D9079E2}" type="presOf" srcId="{94EB8C1A-1A07-4E69-B3FD-67E81D973798}" destId="{356E7104-D625-4E42-BCED-E712E9F7B76D}" srcOrd="0" destOrd="1" presId="urn:microsoft.com/office/officeart/2005/8/layout/hList6"/>
    <dgm:cxn modelId="{F3EB3002-878B-40DD-82FE-CD730657E0BA}" srcId="{0D4812C8-B229-4E32-B093-D16AD3DC0832}" destId="{68CE82FD-0CCE-4C20-920A-525AE027E617}" srcOrd="2" destOrd="0" parTransId="{0BC2CF50-4755-4FEC-B961-DDABE599057C}" sibTransId="{7E2F07DD-6951-4A22-B679-47B6B19FA2B3}"/>
    <dgm:cxn modelId="{9FEF0FB2-FBB6-430A-B4E0-6319AC3A30F5}" type="presOf" srcId="{4DBFB5A3-7A34-4DD2-B272-8515D8455125}" destId="{8A8E23CD-85D4-4F18-9A08-9EAB902414F0}" srcOrd="0" destOrd="4" presId="urn:microsoft.com/office/officeart/2005/8/layout/hList6"/>
    <dgm:cxn modelId="{C02F7089-DC81-4566-803B-95009B54D21D}" srcId="{BC3800F9-5433-4960-BCA9-BB8217E81E04}" destId="{0D4812C8-B229-4E32-B093-D16AD3DC0832}" srcOrd="1" destOrd="0" parTransId="{44909192-E4F3-40B7-A525-940D4738C642}" sibTransId="{766C4310-72B7-4E22-8B07-7D4177E37C34}"/>
    <dgm:cxn modelId="{35A99ACE-24D0-444B-9B06-B87466825023}" srcId="{2BCE39A7-ADB4-4B05-B549-F8721F83E498}" destId="{8188DCB3-4F7F-4CE5-BCCC-8B6AFA6CFECC}" srcOrd="1" destOrd="0" parTransId="{DA4086E3-4EEF-4410-B421-2F9B0B69F637}" sibTransId="{9F0B3E0E-E51B-4170-8E81-1D79D6846F8C}"/>
    <dgm:cxn modelId="{2521C195-4BA0-438E-AE43-C3BCFA2FDD89}" type="presOf" srcId="{06D72DEC-B76F-4487-AE0A-1D61D5A21BF2}" destId="{6F4BFBFE-5F81-4DBB-B4C0-9894BB3607DF}" srcOrd="0" destOrd="2" presId="urn:microsoft.com/office/officeart/2005/8/layout/hList6"/>
    <dgm:cxn modelId="{1057E97F-74F7-411D-928C-7B46B0F32A1A}" type="presOf" srcId="{0D4812C8-B229-4E32-B093-D16AD3DC0832}" destId="{8A8E23CD-85D4-4F18-9A08-9EAB902414F0}" srcOrd="0" destOrd="0" presId="urn:microsoft.com/office/officeart/2005/8/layout/hList6"/>
    <dgm:cxn modelId="{DC9B7646-3841-43EC-B63D-1B73128B138B}" type="presOf" srcId="{68CE82FD-0CCE-4C20-920A-525AE027E617}" destId="{8A8E23CD-85D4-4F18-9A08-9EAB902414F0}" srcOrd="0" destOrd="3" presId="urn:microsoft.com/office/officeart/2005/8/layout/hList6"/>
    <dgm:cxn modelId="{0D725113-1904-4A95-A1DB-B62839E63ED6}" type="presOf" srcId="{0DAEFFF8-D4BD-4DA8-82BA-7DC7E7019393}" destId="{9E98D8AF-64AC-468C-B809-CFCE8CC565CD}" srcOrd="0" destOrd="2" presId="urn:microsoft.com/office/officeart/2005/8/layout/hList6"/>
    <dgm:cxn modelId="{0FD36C5A-A1E5-499E-A904-512E5A26816A}" type="presOf" srcId="{6DB1FC05-661E-46BB-BE5E-B5E815E6C8F7}" destId="{9E98D8AF-64AC-468C-B809-CFCE8CC565CD}" srcOrd="0" destOrd="3" presId="urn:microsoft.com/office/officeart/2005/8/layout/hList6"/>
    <dgm:cxn modelId="{2A90E039-0592-4AA3-88C6-9B1229B1CAE5}" type="presOf" srcId="{FC0D5586-5C93-4DD2-85A5-C795528BB538}" destId="{8A8E23CD-85D4-4F18-9A08-9EAB902414F0}" srcOrd="0" destOrd="1" presId="urn:microsoft.com/office/officeart/2005/8/layout/hList6"/>
    <dgm:cxn modelId="{79BA6001-0817-43A4-BABA-F695B90F7EE8}" srcId="{0D4812C8-B229-4E32-B093-D16AD3DC0832}" destId="{4DBFB5A3-7A34-4DD2-B272-8515D8455125}" srcOrd="3" destOrd="0" parTransId="{5BE9C343-1FAA-49F7-B274-9957072BEAFE}" sibTransId="{D2F03F56-C8CB-460D-BAEF-7235B04D9161}"/>
    <dgm:cxn modelId="{31BC94E9-4B12-463D-9E1D-42DA4709468F}" type="presOf" srcId="{BC3800F9-5433-4960-BCA9-BB8217E81E04}" destId="{6F32B568-AD71-469E-B2E9-5BCFF5206440}" srcOrd="0" destOrd="0" presId="urn:microsoft.com/office/officeart/2005/8/layout/hList6"/>
    <dgm:cxn modelId="{D89C8795-0A33-4319-A70A-6502A246D80E}" srcId="{0D4812C8-B229-4E32-B093-D16AD3DC0832}" destId="{776971EB-2179-40AB-8E7D-5270933763FE}" srcOrd="1" destOrd="0" parTransId="{68F71190-03F6-4160-B3CA-A6411D07C86C}" sibTransId="{8ECD7D41-C14B-4A93-90F5-72565134BBB3}"/>
    <dgm:cxn modelId="{1A6422CC-6F4F-4125-9860-45C28458F010}" type="presOf" srcId="{80946FF6-491C-48F4-BCDA-55EB2E3EED4A}" destId="{356E7104-D625-4E42-BCED-E712E9F7B76D}" srcOrd="0" destOrd="3" presId="urn:microsoft.com/office/officeart/2005/8/layout/hList6"/>
    <dgm:cxn modelId="{004457A9-A60C-49CF-A9C2-DC608DDBFDAC}" srcId="{8B974FC1-DB78-4A7A-A963-394DE8F1A9D3}" destId="{41E7B462-FB20-4E58-BE9B-3A6682023723}" srcOrd="0" destOrd="0" parTransId="{5D23BCD2-BFCA-4A57-B60A-E817500A22A0}" sibTransId="{8F3D3BEB-6312-40BF-89A3-6A8A67F05778}"/>
    <dgm:cxn modelId="{5F38D2D0-ADB7-4E69-B4AB-91F9E6021A4F}" type="presParOf" srcId="{6F32B568-AD71-469E-B2E9-5BCFF5206440}" destId="{6F4BFBFE-5F81-4DBB-B4C0-9894BB3607DF}" srcOrd="0" destOrd="0" presId="urn:microsoft.com/office/officeart/2005/8/layout/hList6"/>
    <dgm:cxn modelId="{8AADD57D-BFA6-4423-B3EB-5E53C32FE6E6}" type="presParOf" srcId="{6F32B568-AD71-469E-B2E9-5BCFF5206440}" destId="{19889D63-C9A9-41B3-ABDE-6A28E48ED5B2}" srcOrd="1" destOrd="0" presId="urn:microsoft.com/office/officeart/2005/8/layout/hList6"/>
    <dgm:cxn modelId="{69FC6F7B-59CA-44F0-99E8-FEBD9DC054F9}" type="presParOf" srcId="{6F32B568-AD71-469E-B2E9-5BCFF5206440}" destId="{8A8E23CD-85D4-4F18-9A08-9EAB902414F0}" srcOrd="2" destOrd="0" presId="urn:microsoft.com/office/officeart/2005/8/layout/hList6"/>
    <dgm:cxn modelId="{E99393A2-AA59-4DAE-B868-903C0A04E00F}" type="presParOf" srcId="{6F32B568-AD71-469E-B2E9-5BCFF5206440}" destId="{8BAA6E5B-F6C1-4822-A518-CCBB1821D57C}" srcOrd="3" destOrd="0" presId="urn:microsoft.com/office/officeart/2005/8/layout/hList6"/>
    <dgm:cxn modelId="{184E2968-892F-4C49-922B-816E95CE0E9C}" type="presParOf" srcId="{6F32B568-AD71-469E-B2E9-5BCFF5206440}" destId="{9E98D8AF-64AC-468C-B809-CFCE8CC565CD}" srcOrd="4" destOrd="0" presId="urn:microsoft.com/office/officeart/2005/8/layout/hList6"/>
    <dgm:cxn modelId="{AAF29B17-2A16-4288-ACA7-FCA2780CEB16}" type="presParOf" srcId="{6F32B568-AD71-469E-B2E9-5BCFF5206440}" destId="{3222D15F-0582-4EB4-9FCD-9D00B396AC72}" srcOrd="5" destOrd="0" presId="urn:microsoft.com/office/officeart/2005/8/layout/hList6"/>
    <dgm:cxn modelId="{0352D279-3671-458E-AF8B-3291DFF864D4}" type="presParOf" srcId="{6F32B568-AD71-469E-B2E9-5BCFF5206440}" destId="{356E7104-D625-4E42-BCED-E712E9F7B76D}"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011774-228D-44CF-B39E-AB7578B7BD1D}" type="doc">
      <dgm:prSet loTypeId="urn:microsoft.com/office/officeart/2005/8/layout/hList6" loCatId="list" qsTypeId="urn:microsoft.com/office/officeart/2005/8/quickstyle/simple2" qsCatId="simple" csTypeId="urn:microsoft.com/office/officeart/2005/8/colors/colorful1#2" csCatId="colorful" phldr="1"/>
      <dgm:spPr/>
      <dgm:t>
        <a:bodyPr/>
        <a:lstStyle/>
        <a:p>
          <a:endParaRPr lang="en-US"/>
        </a:p>
      </dgm:t>
    </dgm:pt>
    <dgm:pt modelId="{767D7704-1672-415C-B57B-903C47C5FCC6}">
      <dgm:prSet phldrT="[Text]" custT="1"/>
      <dgm:spPr>
        <a:solidFill>
          <a:schemeClr val="accent2">
            <a:lumMod val="60000"/>
            <a:lumOff val="40000"/>
          </a:schemeClr>
        </a:solidFill>
      </dgm:spPr>
      <dgm:t>
        <a:bodyPr/>
        <a:lstStyle/>
        <a:p>
          <a:r>
            <a:rPr lang="en-US" altLang="en-US" sz="2200" b="1" dirty="0" smtClean="0">
              <a:solidFill>
                <a:schemeClr val="bg1"/>
              </a:solidFill>
            </a:rPr>
            <a:t>Ensure availability and quality of products dispensed</a:t>
          </a:r>
          <a:endParaRPr lang="en-US" sz="2200" b="1" dirty="0">
            <a:solidFill>
              <a:schemeClr val="bg1"/>
            </a:solidFill>
          </a:endParaRPr>
        </a:p>
      </dgm:t>
    </dgm:pt>
    <dgm:pt modelId="{9624DAE8-FFF2-41FA-A916-E51BDF180192}" type="parTrans" cxnId="{3C3C352F-FB9E-4AB8-B5CF-9D6B496B0808}">
      <dgm:prSet/>
      <dgm:spPr/>
      <dgm:t>
        <a:bodyPr/>
        <a:lstStyle/>
        <a:p>
          <a:endParaRPr lang="en-US"/>
        </a:p>
      </dgm:t>
    </dgm:pt>
    <dgm:pt modelId="{388D7A32-6967-40F5-8BE5-07A10F6A5FDB}" type="sibTrans" cxnId="{3C3C352F-FB9E-4AB8-B5CF-9D6B496B0808}">
      <dgm:prSet/>
      <dgm:spPr/>
      <dgm:t>
        <a:bodyPr/>
        <a:lstStyle/>
        <a:p>
          <a:endParaRPr lang="en-US"/>
        </a:p>
      </dgm:t>
    </dgm:pt>
    <dgm:pt modelId="{13D6651B-89E2-4EDE-81F7-0655720F5055}">
      <dgm:prSet phldrT="[Text]" custT="1"/>
      <dgm:spPr>
        <a:solidFill>
          <a:schemeClr val="accent2">
            <a:lumMod val="60000"/>
            <a:lumOff val="40000"/>
          </a:schemeClr>
        </a:solidFill>
      </dgm:spPr>
      <dgm:t>
        <a:bodyPr/>
        <a:lstStyle/>
        <a:p>
          <a:r>
            <a:rPr lang="en-US" altLang="en-US" sz="1700" dirty="0" smtClean="0">
              <a:solidFill>
                <a:schemeClr val="tx1"/>
              </a:solidFill>
            </a:rPr>
            <a:t>Stock products approved by national drug authorities</a:t>
          </a:r>
          <a:endParaRPr lang="en-US" sz="1700" dirty="0">
            <a:solidFill>
              <a:schemeClr val="tx1"/>
            </a:solidFill>
          </a:endParaRPr>
        </a:p>
      </dgm:t>
    </dgm:pt>
    <dgm:pt modelId="{CFAB1522-1D89-46E0-AFCB-0299739E2A95}" type="parTrans" cxnId="{2B1F07E9-C0EF-423C-8A1E-5D0D520D2918}">
      <dgm:prSet/>
      <dgm:spPr/>
      <dgm:t>
        <a:bodyPr/>
        <a:lstStyle/>
        <a:p>
          <a:endParaRPr lang="en-US"/>
        </a:p>
      </dgm:t>
    </dgm:pt>
    <dgm:pt modelId="{2CEC2E05-27E1-472E-A210-8924FF2A2B17}" type="sibTrans" cxnId="{2B1F07E9-C0EF-423C-8A1E-5D0D520D2918}">
      <dgm:prSet/>
      <dgm:spPr/>
      <dgm:t>
        <a:bodyPr/>
        <a:lstStyle/>
        <a:p>
          <a:endParaRPr lang="en-US"/>
        </a:p>
      </dgm:t>
    </dgm:pt>
    <dgm:pt modelId="{9358178E-FB14-445F-8EA8-C735C54A5269}">
      <dgm:prSet phldrT="[Text]" custT="1"/>
      <dgm:spPr/>
      <dgm:t>
        <a:bodyPr/>
        <a:lstStyle/>
        <a:p>
          <a:r>
            <a:rPr lang="en-US" altLang="en-US" sz="2200" b="1" dirty="0" smtClean="0">
              <a:solidFill>
                <a:schemeClr val="bg1"/>
              </a:solidFill>
            </a:rPr>
            <a:t>Ensure quality of pharmaceutical services provided</a:t>
          </a:r>
          <a:endParaRPr lang="en-US" sz="2200" b="1" dirty="0">
            <a:solidFill>
              <a:schemeClr val="bg1"/>
            </a:solidFill>
          </a:endParaRPr>
        </a:p>
      </dgm:t>
    </dgm:pt>
    <dgm:pt modelId="{1C7372FB-3CD1-4709-BECF-8EFB0FF13AE4}" type="parTrans" cxnId="{6BA6F406-7026-42AC-A9C0-6897054C6922}">
      <dgm:prSet/>
      <dgm:spPr/>
      <dgm:t>
        <a:bodyPr/>
        <a:lstStyle/>
        <a:p>
          <a:endParaRPr lang="en-US"/>
        </a:p>
      </dgm:t>
    </dgm:pt>
    <dgm:pt modelId="{F6FBD10B-2A01-4D29-9051-CDC037847BBF}" type="sibTrans" cxnId="{6BA6F406-7026-42AC-A9C0-6897054C6922}">
      <dgm:prSet/>
      <dgm:spPr/>
      <dgm:t>
        <a:bodyPr/>
        <a:lstStyle/>
        <a:p>
          <a:endParaRPr lang="en-US"/>
        </a:p>
      </dgm:t>
    </dgm:pt>
    <dgm:pt modelId="{7466212B-9147-438A-843B-494725094127}">
      <dgm:prSet phldrT="[Text]" custT="1"/>
      <dgm:spPr/>
      <dgm:t>
        <a:bodyPr/>
        <a:lstStyle/>
        <a:p>
          <a:r>
            <a:rPr lang="en-US" altLang="en-US" sz="1800" dirty="0" smtClean="0">
              <a:solidFill>
                <a:schemeClr val="tx1"/>
              </a:solidFill>
            </a:rPr>
            <a:t>Record keeping</a:t>
          </a:r>
          <a:endParaRPr lang="en-US" sz="1800" dirty="0">
            <a:solidFill>
              <a:schemeClr val="tx1"/>
            </a:solidFill>
          </a:endParaRPr>
        </a:p>
      </dgm:t>
    </dgm:pt>
    <dgm:pt modelId="{C9703334-6F57-4A3F-8178-E5DF89ED475F}" type="parTrans" cxnId="{521D8E31-8283-4485-824F-AD3B4A01E463}">
      <dgm:prSet/>
      <dgm:spPr/>
      <dgm:t>
        <a:bodyPr/>
        <a:lstStyle/>
        <a:p>
          <a:endParaRPr lang="en-US"/>
        </a:p>
      </dgm:t>
    </dgm:pt>
    <dgm:pt modelId="{B59CFDC5-300B-4F39-81F4-89B748047B1C}" type="sibTrans" cxnId="{521D8E31-8283-4485-824F-AD3B4A01E463}">
      <dgm:prSet/>
      <dgm:spPr/>
      <dgm:t>
        <a:bodyPr/>
        <a:lstStyle/>
        <a:p>
          <a:endParaRPr lang="en-US"/>
        </a:p>
      </dgm:t>
    </dgm:pt>
    <dgm:pt modelId="{20F2CF31-5FBB-4471-A70F-3315F08BDE8E}">
      <dgm:prSet phldrT="[Text]" custT="1"/>
      <dgm:spPr>
        <a:solidFill>
          <a:schemeClr val="accent4">
            <a:lumMod val="60000"/>
            <a:lumOff val="40000"/>
          </a:schemeClr>
        </a:solidFill>
      </dgm:spPr>
      <dgm:t>
        <a:bodyPr/>
        <a:lstStyle/>
        <a:p>
          <a:r>
            <a:rPr lang="en-US" altLang="en-US" sz="1800" dirty="0" smtClean="0">
              <a:solidFill>
                <a:schemeClr val="tx1"/>
              </a:solidFill>
            </a:rPr>
            <a:t>Marketing</a:t>
          </a:r>
          <a:endParaRPr lang="en-US" sz="1800" dirty="0">
            <a:solidFill>
              <a:schemeClr val="tx1"/>
            </a:solidFill>
          </a:endParaRPr>
        </a:p>
      </dgm:t>
    </dgm:pt>
    <dgm:pt modelId="{4CD5A9FA-D21E-4B36-9D76-4A1E5089B56C}" type="parTrans" cxnId="{819650A9-FF8B-4CE6-97DD-5E65E7484B2E}">
      <dgm:prSet/>
      <dgm:spPr/>
      <dgm:t>
        <a:bodyPr/>
        <a:lstStyle/>
        <a:p>
          <a:endParaRPr lang="en-US"/>
        </a:p>
      </dgm:t>
    </dgm:pt>
    <dgm:pt modelId="{9DADAEF6-5655-4A7C-B737-DDD1397E01B2}" type="sibTrans" cxnId="{819650A9-FF8B-4CE6-97DD-5E65E7484B2E}">
      <dgm:prSet/>
      <dgm:spPr/>
      <dgm:t>
        <a:bodyPr/>
        <a:lstStyle/>
        <a:p>
          <a:endParaRPr lang="en-US"/>
        </a:p>
      </dgm:t>
    </dgm:pt>
    <dgm:pt modelId="{70DA8293-2C08-4D65-B025-D16FBAB04A24}">
      <dgm:prSet custT="1"/>
      <dgm:spPr>
        <a:solidFill>
          <a:schemeClr val="accent2">
            <a:lumMod val="60000"/>
            <a:lumOff val="40000"/>
          </a:schemeClr>
        </a:solidFill>
      </dgm:spPr>
      <dgm:t>
        <a:bodyPr/>
        <a:lstStyle/>
        <a:p>
          <a:r>
            <a:rPr lang="en-US" altLang="en-US" sz="1700" dirty="0" smtClean="0">
              <a:solidFill>
                <a:schemeClr val="tx1"/>
              </a:solidFill>
            </a:rPr>
            <a:t>Enhance availability of local suppliers/ wholesalers at regional and district levels</a:t>
          </a:r>
        </a:p>
      </dgm:t>
    </dgm:pt>
    <dgm:pt modelId="{E8A16FB5-00E6-4879-AF43-89EB6FFFC22A}" type="parTrans" cxnId="{301ADB94-1486-4904-968A-AE155990989E}">
      <dgm:prSet/>
      <dgm:spPr/>
      <dgm:t>
        <a:bodyPr/>
        <a:lstStyle/>
        <a:p>
          <a:endParaRPr lang="en-US"/>
        </a:p>
      </dgm:t>
    </dgm:pt>
    <dgm:pt modelId="{8E3A2F04-6866-4BFB-A541-7CE957513ACC}" type="sibTrans" cxnId="{301ADB94-1486-4904-968A-AE155990989E}">
      <dgm:prSet/>
      <dgm:spPr/>
      <dgm:t>
        <a:bodyPr/>
        <a:lstStyle/>
        <a:p>
          <a:endParaRPr lang="en-US"/>
        </a:p>
      </dgm:t>
    </dgm:pt>
    <dgm:pt modelId="{74EF27F6-F3BC-4E1E-A953-5318BE4597DC}">
      <dgm:prSet custT="1"/>
      <dgm:spPr/>
      <dgm:t>
        <a:bodyPr/>
        <a:lstStyle/>
        <a:p>
          <a:r>
            <a:rPr lang="en-US" altLang="en-US" sz="1800" dirty="0" smtClean="0">
              <a:solidFill>
                <a:schemeClr val="tx1"/>
              </a:solidFill>
            </a:rPr>
            <a:t>Mentoring and supervision</a:t>
          </a:r>
        </a:p>
      </dgm:t>
    </dgm:pt>
    <dgm:pt modelId="{95D9FA20-A9EE-47DA-BA71-A1AA7882AFF3}" type="parTrans" cxnId="{69086AA7-6F69-40FF-91DB-F4E1E9E79B85}">
      <dgm:prSet/>
      <dgm:spPr/>
      <dgm:t>
        <a:bodyPr/>
        <a:lstStyle/>
        <a:p>
          <a:endParaRPr lang="en-US"/>
        </a:p>
      </dgm:t>
    </dgm:pt>
    <dgm:pt modelId="{492448E4-A29D-4108-9F7E-1CA7A83A2869}" type="sibTrans" cxnId="{69086AA7-6F69-40FF-91DB-F4E1E9E79B85}">
      <dgm:prSet/>
      <dgm:spPr/>
      <dgm:t>
        <a:bodyPr/>
        <a:lstStyle/>
        <a:p>
          <a:endParaRPr lang="en-US"/>
        </a:p>
      </dgm:t>
    </dgm:pt>
    <dgm:pt modelId="{BDA8BF2A-CFEA-4F6E-98A4-4AD26A87F7B2}">
      <dgm:prSet custT="1"/>
      <dgm:spPr>
        <a:solidFill>
          <a:schemeClr val="accent4">
            <a:lumMod val="60000"/>
            <a:lumOff val="40000"/>
          </a:schemeClr>
        </a:solidFill>
      </dgm:spPr>
      <dgm:t>
        <a:bodyPr/>
        <a:lstStyle/>
        <a:p>
          <a:r>
            <a:rPr lang="en-US" altLang="en-US" sz="2200" b="1" dirty="0" smtClean="0">
              <a:solidFill>
                <a:schemeClr val="bg1"/>
              </a:solidFill>
            </a:rPr>
            <a:t>Increase patient and consumer awareness and empowerment</a:t>
          </a:r>
        </a:p>
      </dgm:t>
    </dgm:pt>
    <dgm:pt modelId="{CED72318-71C5-431A-97D5-BA1B200B96A2}" type="parTrans" cxnId="{8DE24604-E80C-447B-A542-61125388CA82}">
      <dgm:prSet/>
      <dgm:spPr/>
      <dgm:t>
        <a:bodyPr/>
        <a:lstStyle/>
        <a:p>
          <a:endParaRPr lang="en-US"/>
        </a:p>
      </dgm:t>
    </dgm:pt>
    <dgm:pt modelId="{A941F890-AD55-49F3-8E4C-893E3EB02855}" type="sibTrans" cxnId="{8DE24604-E80C-447B-A542-61125388CA82}">
      <dgm:prSet/>
      <dgm:spPr/>
      <dgm:t>
        <a:bodyPr/>
        <a:lstStyle/>
        <a:p>
          <a:endParaRPr lang="en-US"/>
        </a:p>
      </dgm:t>
    </dgm:pt>
    <dgm:pt modelId="{74392682-9032-4CCA-AA08-530F7D6757AF}">
      <dgm:prSet custT="1"/>
      <dgm:spPr>
        <a:solidFill>
          <a:schemeClr val="accent4">
            <a:lumMod val="60000"/>
            <a:lumOff val="40000"/>
          </a:schemeClr>
        </a:solidFill>
      </dgm:spPr>
      <dgm:t>
        <a:bodyPr/>
        <a:lstStyle/>
        <a:p>
          <a:r>
            <a:rPr lang="en-US" altLang="en-US" sz="1800" dirty="0" smtClean="0">
              <a:solidFill>
                <a:schemeClr val="tx1"/>
              </a:solidFill>
            </a:rPr>
            <a:t>Information and education</a:t>
          </a:r>
        </a:p>
      </dgm:t>
    </dgm:pt>
    <dgm:pt modelId="{66C0534B-9990-4979-882F-FB6C415438EC}" type="parTrans" cxnId="{BB59DE83-C5FB-4992-A377-126BB184F68F}">
      <dgm:prSet/>
      <dgm:spPr/>
      <dgm:t>
        <a:bodyPr/>
        <a:lstStyle/>
        <a:p>
          <a:endParaRPr lang="en-US"/>
        </a:p>
      </dgm:t>
    </dgm:pt>
    <dgm:pt modelId="{3539BFC4-566A-4D1D-A3D7-966269839E7A}" type="sibTrans" cxnId="{BB59DE83-C5FB-4992-A377-126BB184F68F}">
      <dgm:prSet/>
      <dgm:spPr/>
      <dgm:t>
        <a:bodyPr/>
        <a:lstStyle/>
        <a:p>
          <a:endParaRPr lang="en-US"/>
        </a:p>
      </dgm:t>
    </dgm:pt>
    <dgm:pt modelId="{9FF19038-950A-4373-BBDF-1411AC11748B}">
      <dgm:prSet custT="1"/>
      <dgm:spPr>
        <a:solidFill>
          <a:schemeClr val="accent2">
            <a:lumMod val="60000"/>
            <a:lumOff val="40000"/>
          </a:schemeClr>
        </a:solidFill>
      </dgm:spPr>
      <dgm:t>
        <a:bodyPr/>
        <a:lstStyle/>
        <a:p>
          <a:r>
            <a:rPr lang="en-US" altLang="en-US" sz="1700" dirty="0" smtClean="0">
              <a:solidFill>
                <a:schemeClr val="tx1"/>
              </a:solidFill>
            </a:rPr>
            <a:t>Continually monitor product availability        and quality</a:t>
          </a:r>
        </a:p>
      </dgm:t>
    </dgm:pt>
    <dgm:pt modelId="{31B2741B-43F9-4CBB-B584-3A08C121C3F5}" type="parTrans" cxnId="{BA06DE92-664D-4CA7-ACE0-030922BCF315}">
      <dgm:prSet/>
      <dgm:spPr/>
      <dgm:t>
        <a:bodyPr/>
        <a:lstStyle/>
        <a:p>
          <a:endParaRPr lang="en-US"/>
        </a:p>
      </dgm:t>
    </dgm:pt>
    <dgm:pt modelId="{1EB714B6-1D20-4C78-901A-919FC875EB2B}" type="sibTrans" cxnId="{BA06DE92-664D-4CA7-ACE0-030922BCF315}">
      <dgm:prSet/>
      <dgm:spPr/>
      <dgm:t>
        <a:bodyPr/>
        <a:lstStyle/>
        <a:p>
          <a:endParaRPr lang="en-US"/>
        </a:p>
      </dgm:t>
    </dgm:pt>
    <dgm:pt modelId="{7D0D76A8-574D-4D9F-89FB-F6A1EF9ADB22}">
      <dgm:prSet custT="1"/>
      <dgm:spPr>
        <a:solidFill>
          <a:schemeClr val="accent4">
            <a:lumMod val="60000"/>
            <a:lumOff val="40000"/>
          </a:schemeClr>
        </a:solidFill>
      </dgm:spPr>
      <dgm:t>
        <a:bodyPr/>
        <a:lstStyle/>
        <a:p>
          <a:r>
            <a:rPr lang="en-US" altLang="en-US" sz="1800" dirty="0" smtClean="0">
              <a:solidFill>
                <a:schemeClr val="tx1"/>
              </a:solidFill>
            </a:rPr>
            <a:t>Empower consumers to seek quality health services</a:t>
          </a:r>
        </a:p>
      </dgm:t>
    </dgm:pt>
    <dgm:pt modelId="{4C77DBE1-3929-414C-9D72-68E254DD6708}" type="parTrans" cxnId="{9A006485-5A40-4E59-BF8B-5A9AF298BB88}">
      <dgm:prSet/>
      <dgm:spPr/>
      <dgm:t>
        <a:bodyPr/>
        <a:lstStyle/>
        <a:p>
          <a:endParaRPr lang="en-US"/>
        </a:p>
      </dgm:t>
    </dgm:pt>
    <dgm:pt modelId="{6A68C6B3-3FC0-46C2-852C-15CC26D9D135}" type="sibTrans" cxnId="{9A006485-5A40-4E59-BF8B-5A9AF298BB88}">
      <dgm:prSet/>
      <dgm:spPr/>
      <dgm:t>
        <a:bodyPr/>
        <a:lstStyle/>
        <a:p>
          <a:endParaRPr lang="en-US"/>
        </a:p>
      </dgm:t>
    </dgm:pt>
    <dgm:pt modelId="{E453EB5A-83F0-4134-BED9-A56948510330}">
      <dgm:prSet custT="1"/>
      <dgm:spPr>
        <a:solidFill>
          <a:schemeClr val="accent4">
            <a:lumMod val="60000"/>
            <a:lumOff val="40000"/>
          </a:schemeClr>
        </a:solidFill>
      </dgm:spPr>
      <dgm:t>
        <a:bodyPr/>
        <a:lstStyle/>
        <a:p>
          <a:r>
            <a:rPr lang="en-US" altLang="en-US" sz="1800" dirty="0" smtClean="0">
              <a:solidFill>
                <a:schemeClr val="tx1"/>
              </a:solidFill>
            </a:rPr>
            <a:t>Consumer charter</a:t>
          </a:r>
        </a:p>
      </dgm:t>
    </dgm:pt>
    <dgm:pt modelId="{F240DE96-81B6-4879-A1B1-117CBEEEA430}" type="parTrans" cxnId="{D79B72D7-09F3-47EE-AFCD-4FBDD8A3F0C1}">
      <dgm:prSet/>
      <dgm:spPr/>
      <dgm:t>
        <a:bodyPr/>
        <a:lstStyle/>
        <a:p>
          <a:endParaRPr lang="en-US"/>
        </a:p>
      </dgm:t>
    </dgm:pt>
    <dgm:pt modelId="{3F1FE4DA-706F-4139-8B2C-48CD41B7F45F}" type="sibTrans" cxnId="{D79B72D7-09F3-47EE-AFCD-4FBDD8A3F0C1}">
      <dgm:prSet/>
      <dgm:spPr/>
      <dgm:t>
        <a:bodyPr/>
        <a:lstStyle/>
        <a:p>
          <a:endParaRPr lang="en-US"/>
        </a:p>
      </dgm:t>
    </dgm:pt>
    <dgm:pt modelId="{C5D1EEE1-BB93-4AC4-8FD3-3745AD9D6160}">
      <dgm:prSet custT="1"/>
      <dgm:spPr/>
      <dgm:t>
        <a:bodyPr/>
        <a:lstStyle/>
        <a:p>
          <a:endParaRPr lang="en-US" altLang="en-US" sz="1800" dirty="0" smtClean="0">
            <a:solidFill>
              <a:schemeClr val="tx1"/>
            </a:solidFill>
          </a:endParaRPr>
        </a:p>
      </dgm:t>
    </dgm:pt>
    <dgm:pt modelId="{5682701B-2CDE-4FE1-A7CF-2106FC71A8B1}" type="parTrans" cxnId="{D6E56642-E0C2-4C99-AFF9-403E16B7DDDB}">
      <dgm:prSet/>
      <dgm:spPr/>
      <dgm:t>
        <a:bodyPr/>
        <a:lstStyle/>
        <a:p>
          <a:endParaRPr lang="en-US"/>
        </a:p>
      </dgm:t>
    </dgm:pt>
    <dgm:pt modelId="{0D34A16D-C6DE-4A3D-A73F-EFC6311CE176}" type="sibTrans" cxnId="{D6E56642-E0C2-4C99-AFF9-403E16B7DDDB}">
      <dgm:prSet/>
      <dgm:spPr/>
      <dgm:t>
        <a:bodyPr/>
        <a:lstStyle/>
        <a:p>
          <a:endParaRPr lang="en-US"/>
        </a:p>
      </dgm:t>
    </dgm:pt>
    <dgm:pt modelId="{05BE6E0E-2525-44EB-94BC-8E674DE7BE7A}">
      <dgm:prSet custT="1"/>
      <dgm:spPr/>
      <dgm:t>
        <a:bodyPr/>
        <a:lstStyle/>
        <a:p>
          <a:r>
            <a:rPr lang="en-US" altLang="en-US" sz="1800" dirty="0" smtClean="0">
              <a:solidFill>
                <a:schemeClr val="tx1"/>
              </a:solidFill>
            </a:rPr>
            <a:t>Regular reporting for target indicators</a:t>
          </a:r>
        </a:p>
      </dgm:t>
    </dgm:pt>
    <dgm:pt modelId="{2E994199-D7FA-4C5F-92F0-7FE24263575B}" type="parTrans" cxnId="{F648FECB-095D-48A7-83ED-DA2355A70491}">
      <dgm:prSet/>
      <dgm:spPr/>
      <dgm:t>
        <a:bodyPr/>
        <a:lstStyle/>
        <a:p>
          <a:endParaRPr lang="en-US"/>
        </a:p>
      </dgm:t>
    </dgm:pt>
    <dgm:pt modelId="{22F5BFAE-881B-44F1-812C-08107732A409}" type="sibTrans" cxnId="{F648FECB-095D-48A7-83ED-DA2355A70491}">
      <dgm:prSet/>
      <dgm:spPr/>
      <dgm:t>
        <a:bodyPr/>
        <a:lstStyle/>
        <a:p>
          <a:endParaRPr lang="en-US"/>
        </a:p>
      </dgm:t>
    </dgm:pt>
    <dgm:pt modelId="{1EE4CF53-ADBB-48D8-B21D-80BF20A54F1F}">
      <dgm:prSet custT="1"/>
      <dgm:spPr/>
      <dgm:t>
        <a:bodyPr/>
        <a:lstStyle/>
        <a:p>
          <a:r>
            <a:rPr lang="en-US" altLang="en-US" sz="1800" dirty="0" smtClean="0">
              <a:solidFill>
                <a:schemeClr val="tx1"/>
              </a:solidFill>
            </a:rPr>
            <a:t>Refresher training as needed</a:t>
          </a:r>
        </a:p>
      </dgm:t>
    </dgm:pt>
    <dgm:pt modelId="{D330F607-8ABF-40F3-AE0A-E85DAC297EBE}" type="parTrans" cxnId="{76D29EDE-4238-4781-BA11-EE632A9B4200}">
      <dgm:prSet/>
      <dgm:spPr/>
      <dgm:t>
        <a:bodyPr/>
        <a:lstStyle/>
        <a:p>
          <a:endParaRPr lang="en-US"/>
        </a:p>
      </dgm:t>
    </dgm:pt>
    <dgm:pt modelId="{DD1B48CE-2AD7-41A8-8088-C4526E710EF0}" type="sibTrans" cxnId="{76D29EDE-4238-4781-BA11-EE632A9B4200}">
      <dgm:prSet/>
      <dgm:spPr/>
      <dgm:t>
        <a:bodyPr/>
        <a:lstStyle/>
        <a:p>
          <a:endParaRPr lang="en-US"/>
        </a:p>
      </dgm:t>
    </dgm:pt>
    <dgm:pt modelId="{28596140-75C7-488C-86C2-2B4550EF78B7}" type="pres">
      <dgm:prSet presAssocID="{DA011774-228D-44CF-B39E-AB7578B7BD1D}" presName="Name0" presStyleCnt="0">
        <dgm:presLayoutVars>
          <dgm:dir/>
          <dgm:resizeHandles val="exact"/>
        </dgm:presLayoutVars>
      </dgm:prSet>
      <dgm:spPr/>
      <dgm:t>
        <a:bodyPr/>
        <a:lstStyle/>
        <a:p>
          <a:endParaRPr lang="en-US"/>
        </a:p>
      </dgm:t>
    </dgm:pt>
    <dgm:pt modelId="{E88934D2-A353-40D5-9E25-E2D04E4B8A2D}" type="pres">
      <dgm:prSet presAssocID="{767D7704-1672-415C-B57B-903C47C5FCC6}" presName="node" presStyleLbl="node1" presStyleIdx="0" presStyleCnt="3" custScaleX="112703">
        <dgm:presLayoutVars>
          <dgm:bulletEnabled val="1"/>
        </dgm:presLayoutVars>
      </dgm:prSet>
      <dgm:spPr/>
      <dgm:t>
        <a:bodyPr/>
        <a:lstStyle/>
        <a:p>
          <a:endParaRPr lang="en-US"/>
        </a:p>
      </dgm:t>
    </dgm:pt>
    <dgm:pt modelId="{2216FDE7-42EE-4273-BBED-3C736062FE65}" type="pres">
      <dgm:prSet presAssocID="{388D7A32-6967-40F5-8BE5-07A10F6A5FDB}" presName="sibTrans" presStyleCnt="0"/>
      <dgm:spPr/>
    </dgm:pt>
    <dgm:pt modelId="{3D5EAC3B-EDFC-4E20-BE7D-DD5A6D7AC23F}" type="pres">
      <dgm:prSet presAssocID="{9358178E-FB14-445F-8EA8-C735C54A5269}" presName="node" presStyleLbl="node1" presStyleIdx="1" presStyleCnt="3" custScaleX="104704" custLinFactNeighborX="21454" custLinFactNeighborY="0">
        <dgm:presLayoutVars>
          <dgm:bulletEnabled val="1"/>
        </dgm:presLayoutVars>
      </dgm:prSet>
      <dgm:spPr/>
      <dgm:t>
        <a:bodyPr/>
        <a:lstStyle/>
        <a:p>
          <a:endParaRPr lang="en-US"/>
        </a:p>
      </dgm:t>
    </dgm:pt>
    <dgm:pt modelId="{37BC58EA-110D-4908-906A-D112973A487A}" type="pres">
      <dgm:prSet presAssocID="{F6FBD10B-2A01-4D29-9051-CDC037847BBF}" presName="sibTrans" presStyleCnt="0"/>
      <dgm:spPr/>
    </dgm:pt>
    <dgm:pt modelId="{AC668AA1-6AE4-4F3A-8B0C-9CB28FAA5D83}" type="pres">
      <dgm:prSet presAssocID="{BDA8BF2A-CFEA-4F6E-98A4-4AD26A87F7B2}" presName="node" presStyleLbl="node1" presStyleIdx="2" presStyleCnt="3" custScaleX="113893">
        <dgm:presLayoutVars>
          <dgm:bulletEnabled val="1"/>
        </dgm:presLayoutVars>
      </dgm:prSet>
      <dgm:spPr/>
      <dgm:t>
        <a:bodyPr/>
        <a:lstStyle/>
        <a:p>
          <a:endParaRPr lang="en-US"/>
        </a:p>
      </dgm:t>
    </dgm:pt>
  </dgm:ptLst>
  <dgm:cxnLst>
    <dgm:cxn modelId="{BA06DE92-664D-4CA7-ACE0-030922BCF315}" srcId="{767D7704-1672-415C-B57B-903C47C5FCC6}" destId="{9FF19038-950A-4373-BBDF-1411AC11748B}" srcOrd="2" destOrd="0" parTransId="{31B2741B-43F9-4CBB-B584-3A08C121C3F5}" sibTransId="{1EB714B6-1D20-4C78-901A-919FC875EB2B}"/>
    <dgm:cxn modelId="{3E90BBA6-1E2B-404F-959A-87BFBCC681B3}" type="presOf" srcId="{13D6651B-89E2-4EDE-81F7-0655720F5055}" destId="{E88934D2-A353-40D5-9E25-E2D04E4B8A2D}" srcOrd="0" destOrd="1" presId="urn:microsoft.com/office/officeart/2005/8/layout/hList6"/>
    <dgm:cxn modelId="{A123E363-7639-461E-8DC7-433D6A9C5BA5}" type="presOf" srcId="{767D7704-1672-415C-B57B-903C47C5FCC6}" destId="{E88934D2-A353-40D5-9E25-E2D04E4B8A2D}" srcOrd="0" destOrd="0" presId="urn:microsoft.com/office/officeart/2005/8/layout/hList6"/>
    <dgm:cxn modelId="{3C3C352F-FB9E-4AB8-B5CF-9D6B496B0808}" srcId="{DA011774-228D-44CF-B39E-AB7578B7BD1D}" destId="{767D7704-1672-415C-B57B-903C47C5FCC6}" srcOrd="0" destOrd="0" parTransId="{9624DAE8-FFF2-41FA-A916-E51BDF180192}" sibTransId="{388D7A32-6967-40F5-8BE5-07A10F6A5FDB}"/>
    <dgm:cxn modelId="{D79B72D7-09F3-47EE-AFCD-4FBDD8A3F0C1}" srcId="{BDA8BF2A-CFEA-4F6E-98A4-4AD26A87F7B2}" destId="{E453EB5A-83F0-4134-BED9-A56948510330}" srcOrd="3" destOrd="0" parTransId="{F240DE96-81B6-4879-A1B1-117CBEEEA430}" sibTransId="{3F1FE4DA-706F-4139-8B2C-48CD41B7F45F}"/>
    <dgm:cxn modelId="{435282AD-C04D-4242-86BC-93F8BFBAB330}" type="presOf" srcId="{BDA8BF2A-CFEA-4F6E-98A4-4AD26A87F7B2}" destId="{AC668AA1-6AE4-4F3A-8B0C-9CB28FAA5D83}" srcOrd="0" destOrd="0" presId="urn:microsoft.com/office/officeart/2005/8/layout/hList6"/>
    <dgm:cxn modelId="{819650A9-FF8B-4CE6-97DD-5E65E7484B2E}" srcId="{BDA8BF2A-CFEA-4F6E-98A4-4AD26A87F7B2}" destId="{20F2CF31-5FBB-4471-A70F-3315F08BDE8E}" srcOrd="0" destOrd="0" parTransId="{4CD5A9FA-D21E-4B36-9D76-4A1E5089B56C}" sibTransId="{9DADAEF6-5655-4A7C-B737-DDD1397E01B2}"/>
    <dgm:cxn modelId="{69086AA7-6F69-40FF-91DB-F4E1E9E79B85}" srcId="{9358178E-FB14-445F-8EA8-C735C54A5269}" destId="{74EF27F6-F3BC-4E1E-A953-5318BE4597DC}" srcOrd="1" destOrd="0" parTransId="{95D9FA20-A9EE-47DA-BA71-A1AA7882AFF3}" sibTransId="{492448E4-A29D-4108-9F7E-1CA7A83A2869}"/>
    <dgm:cxn modelId="{BB59DE83-C5FB-4992-A377-126BB184F68F}" srcId="{BDA8BF2A-CFEA-4F6E-98A4-4AD26A87F7B2}" destId="{74392682-9032-4CCA-AA08-530F7D6757AF}" srcOrd="1" destOrd="0" parTransId="{66C0534B-9990-4979-882F-FB6C415438EC}" sibTransId="{3539BFC4-566A-4D1D-A3D7-966269839E7A}"/>
    <dgm:cxn modelId="{8AF8075E-778C-4547-87CD-299BE720CC66}" type="presOf" srcId="{C5D1EEE1-BB93-4AC4-8FD3-3745AD9D6160}" destId="{3D5EAC3B-EDFC-4E20-BE7D-DD5A6D7AC23F}" srcOrd="0" destOrd="5" presId="urn:microsoft.com/office/officeart/2005/8/layout/hList6"/>
    <dgm:cxn modelId="{D6E56642-E0C2-4C99-AFF9-403E16B7DDDB}" srcId="{9358178E-FB14-445F-8EA8-C735C54A5269}" destId="{C5D1EEE1-BB93-4AC4-8FD3-3745AD9D6160}" srcOrd="4" destOrd="0" parTransId="{5682701B-2CDE-4FE1-A7CF-2106FC71A8B1}" sibTransId="{0D34A16D-C6DE-4A3D-A73F-EFC6311CE176}"/>
    <dgm:cxn modelId="{1158ACE3-52B6-4A1F-8E6D-168D45266ADB}" type="presOf" srcId="{05BE6E0E-2525-44EB-94BC-8E674DE7BE7A}" destId="{3D5EAC3B-EDFC-4E20-BE7D-DD5A6D7AC23F}" srcOrd="0" destOrd="3" presId="urn:microsoft.com/office/officeart/2005/8/layout/hList6"/>
    <dgm:cxn modelId="{6BA6F406-7026-42AC-A9C0-6897054C6922}" srcId="{DA011774-228D-44CF-B39E-AB7578B7BD1D}" destId="{9358178E-FB14-445F-8EA8-C735C54A5269}" srcOrd="1" destOrd="0" parTransId="{1C7372FB-3CD1-4709-BECF-8EFB0FF13AE4}" sibTransId="{F6FBD10B-2A01-4D29-9051-CDC037847BBF}"/>
    <dgm:cxn modelId="{4250448F-47D6-485F-8F26-CE681C9A4FD5}" type="presOf" srcId="{74392682-9032-4CCA-AA08-530F7D6757AF}" destId="{AC668AA1-6AE4-4F3A-8B0C-9CB28FAA5D83}" srcOrd="0" destOrd="2" presId="urn:microsoft.com/office/officeart/2005/8/layout/hList6"/>
    <dgm:cxn modelId="{65C327CF-E98C-4934-A16A-E46993DD7227}" type="presOf" srcId="{9FF19038-950A-4373-BBDF-1411AC11748B}" destId="{E88934D2-A353-40D5-9E25-E2D04E4B8A2D}" srcOrd="0" destOrd="3" presId="urn:microsoft.com/office/officeart/2005/8/layout/hList6"/>
    <dgm:cxn modelId="{7767AD55-1EE8-4D35-811D-DD634A60E9F3}" type="presOf" srcId="{74EF27F6-F3BC-4E1E-A953-5318BE4597DC}" destId="{3D5EAC3B-EDFC-4E20-BE7D-DD5A6D7AC23F}" srcOrd="0" destOrd="2" presId="urn:microsoft.com/office/officeart/2005/8/layout/hList6"/>
    <dgm:cxn modelId="{76D29EDE-4238-4781-BA11-EE632A9B4200}" srcId="{9358178E-FB14-445F-8EA8-C735C54A5269}" destId="{1EE4CF53-ADBB-48D8-B21D-80BF20A54F1F}" srcOrd="3" destOrd="0" parTransId="{D330F607-8ABF-40F3-AE0A-E85DAC297EBE}" sibTransId="{DD1B48CE-2AD7-41A8-8088-C4526E710EF0}"/>
    <dgm:cxn modelId="{F8D3519F-CC79-4F9E-8E4A-BBEF281A0AC8}" type="presOf" srcId="{9358178E-FB14-445F-8EA8-C735C54A5269}" destId="{3D5EAC3B-EDFC-4E20-BE7D-DD5A6D7AC23F}" srcOrd="0" destOrd="0" presId="urn:microsoft.com/office/officeart/2005/8/layout/hList6"/>
    <dgm:cxn modelId="{6B1C052D-D026-4BFA-8879-E0316E65E1B9}" type="presOf" srcId="{1EE4CF53-ADBB-48D8-B21D-80BF20A54F1F}" destId="{3D5EAC3B-EDFC-4E20-BE7D-DD5A6D7AC23F}" srcOrd="0" destOrd="4" presId="urn:microsoft.com/office/officeart/2005/8/layout/hList6"/>
    <dgm:cxn modelId="{BFC3E3ED-0591-48F0-93AF-3A6C218BAF03}" type="presOf" srcId="{7D0D76A8-574D-4D9F-89FB-F6A1EF9ADB22}" destId="{AC668AA1-6AE4-4F3A-8B0C-9CB28FAA5D83}" srcOrd="0" destOrd="3" presId="urn:microsoft.com/office/officeart/2005/8/layout/hList6"/>
    <dgm:cxn modelId="{8DE24604-E80C-447B-A542-61125388CA82}" srcId="{DA011774-228D-44CF-B39E-AB7578B7BD1D}" destId="{BDA8BF2A-CFEA-4F6E-98A4-4AD26A87F7B2}" srcOrd="2" destOrd="0" parTransId="{CED72318-71C5-431A-97D5-BA1B200B96A2}" sibTransId="{A941F890-AD55-49F3-8E4C-893E3EB02855}"/>
    <dgm:cxn modelId="{386F64E9-DC2F-4CF4-B097-1B633E3806E9}" type="presOf" srcId="{20F2CF31-5FBB-4471-A70F-3315F08BDE8E}" destId="{AC668AA1-6AE4-4F3A-8B0C-9CB28FAA5D83}" srcOrd="0" destOrd="1" presId="urn:microsoft.com/office/officeart/2005/8/layout/hList6"/>
    <dgm:cxn modelId="{9EB82E04-73A9-4A6F-8475-5CC3BFDDD293}" type="presOf" srcId="{DA011774-228D-44CF-B39E-AB7578B7BD1D}" destId="{28596140-75C7-488C-86C2-2B4550EF78B7}" srcOrd="0" destOrd="0" presId="urn:microsoft.com/office/officeart/2005/8/layout/hList6"/>
    <dgm:cxn modelId="{E23EFA45-F68C-4307-B679-6A0ED7D2A6C3}" type="presOf" srcId="{70DA8293-2C08-4D65-B025-D16FBAB04A24}" destId="{E88934D2-A353-40D5-9E25-E2D04E4B8A2D}" srcOrd="0" destOrd="2" presId="urn:microsoft.com/office/officeart/2005/8/layout/hList6"/>
    <dgm:cxn modelId="{301ADB94-1486-4904-968A-AE155990989E}" srcId="{767D7704-1672-415C-B57B-903C47C5FCC6}" destId="{70DA8293-2C08-4D65-B025-D16FBAB04A24}" srcOrd="1" destOrd="0" parTransId="{E8A16FB5-00E6-4879-AF43-89EB6FFFC22A}" sibTransId="{8E3A2F04-6866-4BFB-A541-7CE957513ACC}"/>
    <dgm:cxn modelId="{9A006485-5A40-4E59-BF8B-5A9AF298BB88}" srcId="{BDA8BF2A-CFEA-4F6E-98A4-4AD26A87F7B2}" destId="{7D0D76A8-574D-4D9F-89FB-F6A1EF9ADB22}" srcOrd="2" destOrd="0" parTransId="{4C77DBE1-3929-414C-9D72-68E254DD6708}" sibTransId="{6A68C6B3-3FC0-46C2-852C-15CC26D9D135}"/>
    <dgm:cxn modelId="{4809102F-09ED-42B6-A07C-CC7D42AACDB9}" type="presOf" srcId="{E453EB5A-83F0-4134-BED9-A56948510330}" destId="{AC668AA1-6AE4-4F3A-8B0C-9CB28FAA5D83}" srcOrd="0" destOrd="4" presId="urn:microsoft.com/office/officeart/2005/8/layout/hList6"/>
    <dgm:cxn modelId="{F648FECB-095D-48A7-83ED-DA2355A70491}" srcId="{9358178E-FB14-445F-8EA8-C735C54A5269}" destId="{05BE6E0E-2525-44EB-94BC-8E674DE7BE7A}" srcOrd="2" destOrd="0" parTransId="{2E994199-D7FA-4C5F-92F0-7FE24263575B}" sibTransId="{22F5BFAE-881B-44F1-812C-08107732A409}"/>
    <dgm:cxn modelId="{2B1F07E9-C0EF-423C-8A1E-5D0D520D2918}" srcId="{767D7704-1672-415C-B57B-903C47C5FCC6}" destId="{13D6651B-89E2-4EDE-81F7-0655720F5055}" srcOrd="0" destOrd="0" parTransId="{CFAB1522-1D89-46E0-AFCB-0299739E2A95}" sibTransId="{2CEC2E05-27E1-472E-A210-8924FF2A2B17}"/>
    <dgm:cxn modelId="{521D8E31-8283-4485-824F-AD3B4A01E463}" srcId="{9358178E-FB14-445F-8EA8-C735C54A5269}" destId="{7466212B-9147-438A-843B-494725094127}" srcOrd="0" destOrd="0" parTransId="{C9703334-6F57-4A3F-8178-E5DF89ED475F}" sibTransId="{B59CFDC5-300B-4F39-81F4-89B748047B1C}"/>
    <dgm:cxn modelId="{86748B6F-996F-4C1A-A437-372D0952B974}" type="presOf" srcId="{7466212B-9147-438A-843B-494725094127}" destId="{3D5EAC3B-EDFC-4E20-BE7D-DD5A6D7AC23F}" srcOrd="0" destOrd="1" presId="urn:microsoft.com/office/officeart/2005/8/layout/hList6"/>
    <dgm:cxn modelId="{A9531AC8-3C76-4FF6-AD7C-983D03BCD61C}" type="presParOf" srcId="{28596140-75C7-488C-86C2-2B4550EF78B7}" destId="{E88934D2-A353-40D5-9E25-E2D04E4B8A2D}" srcOrd="0" destOrd="0" presId="urn:microsoft.com/office/officeart/2005/8/layout/hList6"/>
    <dgm:cxn modelId="{1203AEFB-CCE7-47B4-80CD-6FCE7E2C2DBA}" type="presParOf" srcId="{28596140-75C7-488C-86C2-2B4550EF78B7}" destId="{2216FDE7-42EE-4273-BBED-3C736062FE65}" srcOrd="1" destOrd="0" presId="urn:microsoft.com/office/officeart/2005/8/layout/hList6"/>
    <dgm:cxn modelId="{AB56322D-49FD-4A94-A171-CDBA3C047E34}" type="presParOf" srcId="{28596140-75C7-488C-86C2-2B4550EF78B7}" destId="{3D5EAC3B-EDFC-4E20-BE7D-DD5A6D7AC23F}" srcOrd="2" destOrd="0" presId="urn:microsoft.com/office/officeart/2005/8/layout/hList6"/>
    <dgm:cxn modelId="{4AA23081-BE10-406C-8EC7-E5A9B2C0B3C2}" type="presParOf" srcId="{28596140-75C7-488C-86C2-2B4550EF78B7}" destId="{37BC58EA-110D-4908-906A-D112973A487A}" srcOrd="3" destOrd="0" presId="urn:microsoft.com/office/officeart/2005/8/layout/hList6"/>
    <dgm:cxn modelId="{078A9EC9-4002-467E-89E2-F55AEF8AE6CF}" type="presParOf" srcId="{28596140-75C7-488C-86C2-2B4550EF78B7}" destId="{AC668AA1-6AE4-4F3A-8B0C-9CB28FAA5D83}"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0C8FFA-46F2-4607-BAED-73AB6B344EED}" type="doc">
      <dgm:prSet loTypeId="urn:microsoft.com/office/officeart/2005/8/layout/hProcess11" loCatId="process" qsTypeId="urn:microsoft.com/office/officeart/2005/8/quickstyle/3d3" qsCatId="3D" csTypeId="urn:microsoft.com/office/officeart/2005/8/colors/colorful1#3" csCatId="colorful" phldr="1"/>
      <dgm:spPr/>
      <dgm:t>
        <a:bodyPr/>
        <a:lstStyle/>
        <a:p>
          <a:endParaRPr lang="en-US"/>
        </a:p>
      </dgm:t>
    </dgm:pt>
    <dgm:pt modelId="{362A63C3-9B3E-462E-B0CB-89F1F0BA725F}">
      <dgm:prSet phldrT="[Text]" custT="1"/>
      <dgm:spPr/>
      <dgm:t>
        <a:bodyPr/>
        <a:lstStyle/>
        <a:p>
          <a:pPr algn="ctr"/>
          <a:r>
            <a:rPr lang="en-US" sz="1800" b="1" dirty="0" smtClean="0"/>
            <a:t>2001-2003 </a:t>
          </a:r>
          <a:r>
            <a:rPr lang="en-US" sz="1400" b="0" dirty="0" smtClean="0"/>
            <a:t>Assessment, program design, conceptuali-zation, and planning</a:t>
          </a:r>
          <a:endParaRPr lang="en-US" sz="1400" b="0" dirty="0"/>
        </a:p>
      </dgm:t>
    </dgm:pt>
    <dgm:pt modelId="{5E4D54A0-7535-41CD-8248-7B05F8F9AEAF}" type="parTrans" cxnId="{1B4C6F57-B5C0-423E-A85A-CEB94581BA8F}">
      <dgm:prSet/>
      <dgm:spPr/>
      <dgm:t>
        <a:bodyPr/>
        <a:lstStyle/>
        <a:p>
          <a:endParaRPr lang="en-US"/>
        </a:p>
      </dgm:t>
    </dgm:pt>
    <dgm:pt modelId="{D1D5108D-6F1A-484E-9A62-444D65E7630C}" type="sibTrans" cxnId="{1B4C6F57-B5C0-423E-A85A-CEB94581BA8F}">
      <dgm:prSet/>
      <dgm:spPr/>
      <dgm:t>
        <a:bodyPr/>
        <a:lstStyle/>
        <a:p>
          <a:endParaRPr lang="en-US"/>
        </a:p>
      </dgm:t>
    </dgm:pt>
    <dgm:pt modelId="{82AB519C-1454-4911-AFA1-FAE046B5D346}">
      <dgm:prSet phldrT="[Text]" custT="1"/>
      <dgm:spPr/>
      <dgm:t>
        <a:bodyPr/>
        <a:lstStyle/>
        <a:p>
          <a:pPr algn="ctr"/>
          <a:r>
            <a:rPr lang="en-US" sz="1800" b="1" dirty="0" smtClean="0"/>
            <a:t>2004-2006</a:t>
          </a:r>
          <a:r>
            <a:rPr lang="en-US" sz="1400" b="1" dirty="0" smtClean="0"/>
            <a:t>        </a:t>
          </a:r>
          <a:r>
            <a:rPr lang="en-US" sz="1400" b="0" dirty="0" smtClean="0"/>
            <a:t>Pilot program M&amp;E</a:t>
          </a:r>
          <a:endParaRPr lang="en-US" sz="1400" b="0" dirty="0"/>
        </a:p>
      </dgm:t>
    </dgm:pt>
    <dgm:pt modelId="{5AA4D901-A342-4CE4-ABF8-3A4EC1EDEFF9}" type="parTrans" cxnId="{CAACAE38-7C8E-4125-B9AE-576A51EEB688}">
      <dgm:prSet/>
      <dgm:spPr/>
      <dgm:t>
        <a:bodyPr/>
        <a:lstStyle/>
        <a:p>
          <a:endParaRPr lang="en-US"/>
        </a:p>
      </dgm:t>
    </dgm:pt>
    <dgm:pt modelId="{44B6E7E4-5D01-4322-85C0-2081D91C22B8}" type="sibTrans" cxnId="{CAACAE38-7C8E-4125-B9AE-576A51EEB688}">
      <dgm:prSet/>
      <dgm:spPr/>
      <dgm:t>
        <a:bodyPr/>
        <a:lstStyle/>
        <a:p>
          <a:endParaRPr lang="en-US"/>
        </a:p>
      </dgm:t>
    </dgm:pt>
    <dgm:pt modelId="{DFF87AA9-51FA-46BF-8A23-CEEDF0E868D9}">
      <dgm:prSet phldrT="[Text]" custT="1"/>
      <dgm:spPr/>
      <dgm:t>
        <a:bodyPr/>
        <a:lstStyle/>
        <a:p>
          <a:pPr algn="ctr"/>
          <a:r>
            <a:rPr lang="en-US" sz="1800" b="1" dirty="0" smtClean="0"/>
            <a:t>2006-2008</a:t>
          </a:r>
          <a:r>
            <a:rPr lang="en-US" sz="1600" b="1" dirty="0" smtClean="0"/>
            <a:t> </a:t>
          </a:r>
          <a:r>
            <a:rPr lang="en-US" sz="1400" b="0" dirty="0" smtClean="0"/>
            <a:t>Program scale-up (centralized approach)</a:t>
          </a:r>
          <a:endParaRPr lang="en-US" sz="1400" b="0" dirty="0"/>
        </a:p>
      </dgm:t>
    </dgm:pt>
    <dgm:pt modelId="{11230505-674B-4354-BB62-F33736BF8F0F}" type="parTrans" cxnId="{2E556199-6608-4ABB-A016-3D9DFBA76116}">
      <dgm:prSet/>
      <dgm:spPr/>
      <dgm:t>
        <a:bodyPr/>
        <a:lstStyle/>
        <a:p>
          <a:endParaRPr lang="en-US"/>
        </a:p>
      </dgm:t>
    </dgm:pt>
    <dgm:pt modelId="{FD3E786F-889A-4CE0-B592-72F817BA6BC5}" type="sibTrans" cxnId="{2E556199-6608-4ABB-A016-3D9DFBA76116}">
      <dgm:prSet/>
      <dgm:spPr/>
      <dgm:t>
        <a:bodyPr/>
        <a:lstStyle/>
        <a:p>
          <a:endParaRPr lang="en-US"/>
        </a:p>
      </dgm:t>
    </dgm:pt>
    <dgm:pt modelId="{B300DD4D-F4DA-4D12-9599-10D7764D8033}">
      <dgm:prSet custT="1"/>
      <dgm:spPr/>
      <dgm:t>
        <a:bodyPr/>
        <a:lstStyle/>
        <a:p>
          <a:pPr algn="ctr"/>
          <a:endParaRPr lang="en-US" sz="1800" b="1" dirty="0" smtClean="0"/>
        </a:p>
        <a:p>
          <a:pPr algn="ctr"/>
          <a:r>
            <a:rPr lang="en-US" sz="1800" b="1" dirty="0" smtClean="0"/>
            <a:t>2003-2005 </a:t>
          </a:r>
        </a:p>
        <a:p>
          <a:pPr algn="ctr"/>
          <a:r>
            <a:rPr lang="en-US" sz="1400" b="0" dirty="0" smtClean="0"/>
            <a:t>Pilot program in Ruvuma region</a:t>
          </a:r>
          <a:endParaRPr lang="en-US" sz="1400" b="0" dirty="0"/>
        </a:p>
      </dgm:t>
    </dgm:pt>
    <dgm:pt modelId="{AB644B7B-7B93-4E11-8465-7C5E3C1A2DC1}" type="parTrans" cxnId="{C231981F-2B9B-4AEA-97F1-BA4A803DA2B7}">
      <dgm:prSet/>
      <dgm:spPr/>
      <dgm:t>
        <a:bodyPr/>
        <a:lstStyle/>
        <a:p>
          <a:endParaRPr lang="en-US"/>
        </a:p>
      </dgm:t>
    </dgm:pt>
    <dgm:pt modelId="{95DB53BC-E589-4E91-BBF5-833700C58E50}" type="sibTrans" cxnId="{C231981F-2B9B-4AEA-97F1-BA4A803DA2B7}">
      <dgm:prSet/>
      <dgm:spPr/>
      <dgm:t>
        <a:bodyPr/>
        <a:lstStyle/>
        <a:p>
          <a:endParaRPr lang="en-US"/>
        </a:p>
      </dgm:t>
    </dgm:pt>
    <dgm:pt modelId="{97132468-BD7B-4BD1-B13B-5D26C5123040}">
      <dgm:prSet phldrT="[Text]" custT="1"/>
      <dgm:spPr/>
      <dgm:t>
        <a:bodyPr/>
        <a:lstStyle/>
        <a:p>
          <a:pPr algn="ctr"/>
          <a:r>
            <a:rPr lang="en-US" sz="1800" b="1" dirty="0" smtClean="0"/>
            <a:t>2008-2013</a:t>
          </a:r>
          <a:r>
            <a:rPr lang="en-US" sz="1600" b="1" dirty="0" smtClean="0"/>
            <a:t> </a:t>
          </a:r>
          <a:r>
            <a:rPr lang="en-US" sz="1600" b="0" dirty="0" smtClean="0"/>
            <a:t>P</a:t>
          </a:r>
          <a:r>
            <a:rPr lang="en-US" sz="1400" b="0" dirty="0" smtClean="0"/>
            <a:t>rogram scale-up</a:t>
          </a:r>
        </a:p>
        <a:p>
          <a:pPr algn="ctr"/>
          <a:r>
            <a:rPr lang="en-US" sz="1400" b="0" dirty="0" smtClean="0"/>
            <a:t>(decentral-ized approach) </a:t>
          </a:r>
          <a:endParaRPr lang="en-US" sz="1400" b="0" dirty="0"/>
        </a:p>
      </dgm:t>
    </dgm:pt>
    <dgm:pt modelId="{D3D017BF-19D8-4008-BB74-45019117A9DC}" type="parTrans" cxnId="{5D805087-72B2-4C91-B867-04C296FC3A0E}">
      <dgm:prSet/>
      <dgm:spPr/>
      <dgm:t>
        <a:bodyPr/>
        <a:lstStyle/>
        <a:p>
          <a:endParaRPr lang="en-US"/>
        </a:p>
      </dgm:t>
    </dgm:pt>
    <dgm:pt modelId="{C61BA105-DB32-47C7-8CA8-E869F137420D}" type="sibTrans" cxnId="{5D805087-72B2-4C91-B867-04C296FC3A0E}">
      <dgm:prSet/>
      <dgm:spPr/>
      <dgm:t>
        <a:bodyPr/>
        <a:lstStyle/>
        <a:p>
          <a:endParaRPr lang="en-US"/>
        </a:p>
      </dgm:t>
    </dgm:pt>
    <dgm:pt modelId="{82FE15D9-3E9D-4785-8D19-3BCE1EF027BA}">
      <dgm:prSet phldrT="[Text]" custT="1"/>
      <dgm:spPr/>
      <dgm:t>
        <a:bodyPr/>
        <a:lstStyle/>
        <a:p>
          <a:pPr algn="ctr"/>
          <a:r>
            <a:rPr lang="en-US" sz="1800" b="1" dirty="0" smtClean="0"/>
            <a:t>2006-2013</a:t>
          </a:r>
          <a:r>
            <a:rPr lang="en-US" sz="1400" b="1" dirty="0" smtClean="0"/>
            <a:t> </a:t>
          </a:r>
        </a:p>
        <a:p>
          <a:pPr algn="ctr"/>
          <a:r>
            <a:rPr lang="en-US" sz="1400" b="0" dirty="0" smtClean="0"/>
            <a:t>Program maintenance and sustainability; public health intervention integration into the ADDO program</a:t>
          </a:r>
          <a:endParaRPr lang="en-US" sz="1400" b="0" dirty="0"/>
        </a:p>
      </dgm:t>
    </dgm:pt>
    <dgm:pt modelId="{A3502B6C-9E60-42B0-B810-60A74770B818}" type="parTrans" cxnId="{22E6F6BE-0320-451A-86E3-FFD8BF301BD0}">
      <dgm:prSet/>
      <dgm:spPr/>
      <dgm:t>
        <a:bodyPr/>
        <a:lstStyle/>
        <a:p>
          <a:endParaRPr lang="en-US"/>
        </a:p>
      </dgm:t>
    </dgm:pt>
    <dgm:pt modelId="{E07CE197-305F-46A5-AA58-11742E2087D6}" type="sibTrans" cxnId="{22E6F6BE-0320-451A-86E3-FFD8BF301BD0}">
      <dgm:prSet/>
      <dgm:spPr/>
      <dgm:t>
        <a:bodyPr/>
        <a:lstStyle/>
        <a:p>
          <a:endParaRPr lang="en-US"/>
        </a:p>
      </dgm:t>
    </dgm:pt>
    <dgm:pt modelId="{764C96BC-661E-46DD-A607-23F8B70DED60}" type="pres">
      <dgm:prSet presAssocID="{F00C8FFA-46F2-4607-BAED-73AB6B344EED}" presName="Name0" presStyleCnt="0">
        <dgm:presLayoutVars>
          <dgm:dir/>
          <dgm:resizeHandles val="exact"/>
        </dgm:presLayoutVars>
      </dgm:prSet>
      <dgm:spPr/>
      <dgm:t>
        <a:bodyPr/>
        <a:lstStyle/>
        <a:p>
          <a:endParaRPr lang="en-US"/>
        </a:p>
      </dgm:t>
    </dgm:pt>
    <dgm:pt modelId="{CB73C729-EA65-4AF6-B4BD-8DD1EF621D8F}" type="pres">
      <dgm:prSet presAssocID="{F00C8FFA-46F2-4607-BAED-73AB6B344EED}" presName="arrow" presStyleLbl="bgShp" presStyleIdx="0" presStyleCnt="1"/>
      <dgm:spPr/>
    </dgm:pt>
    <dgm:pt modelId="{B4FEE789-79FA-4978-93DD-276490083C7C}" type="pres">
      <dgm:prSet presAssocID="{F00C8FFA-46F2-4607-BAED-73AB6B344EED}" presName="points" presStyleCnt="0"/>
      <dgm:spPr/>
    </dgm:pt>
    <dgm:pt modelId="{D977AE54-E1F1-42DB-80DB-A2B09698B972}" type="pres">
      <dgm:prSet presAssocID="{362A63C3-9B3E-462E-B0CB-89F1F0BA725F}" presName="compositeA" presStyleCnt="0"/>
      <dgm:spPr/>
    </dgm:pt>
    <dgm:pt modelId="{53217D5C-B38F-4774-86D8-51803DCA494B}" type="pres">
      <dgm:prSet presAssocID="{362A63C3-9B3E-462E-B0CB-89F1F0BA725F}" presName="textA" presStyleLbl="revTx" presStyleIdx="0" presStyleCnt="6" custScaleX="369625">
        <dgm:presLayoutVars>
          <dgm:bulletEnabled val="1"/>
        </dgm:presLayoutVars>
      </dgm:prSet>
      <dgm:spPr/>
      <dgm:t>
        <a:bodyPr/>
        <a:lstStyle/>
        <a:p>
          <a:endParaRPr lang="en-US"/>
        </a:p>
      </dgm:t>
    </dgm:pt>
    <dgm:pt modelId="{36C8CF69-2C71-4BDF-B564-920A7F408ECA}" type="pres">
      <dgm:prSet presAssocID="{362A63C3-9B3E-462E-B0CB-89F1F0BA725F}" presName="circleA" presStyleLbl="node1" presStyleIdx="0" presStyleCnt="6" custLinFactNeighborX="34" custLinFactNeighborY="-33583"/>
      <dgm:spPr/>
    </dgm:pt>
    <dgm:pt modelId="{3A0DF897-6CB6-45E5-AC25-8D4A749E98BB}" type="pres">
      <dgm:prSet presAssocID="{362A63C3-9B3E-462E-B0CB-89F1F0BA725F}" presName="spaceA" presStyleCnt="0"/>
      <dgm:spPr/>
    </dgm:pt>
    <dgm:pt modelId="{A7896AFA-FF59-46DF-991F-50555B28C80C}" type="pres">
      <dgm:prSet presAssocID="{D1D5108D-6F1A-484E-9A62-444D65E7630C}" presName="space" presStyleCnt="0"/>
      <dgm:spPr/>
    </dgm:pt>
    <dgm:pt modelId="{B66DCC74-094A-45CE-BB10-C5192EF66DA1}" type="pres">
      <dgm:prSet presAssocID="{B300DD4D-F4DA-4D12-9599-10D7764D8033}" presName="compositeB" presStyleCnt="0"/>
      <dgm:spPr/>
    </dgm:pt>
    <dgm:pt modelId="{2680AF8D-A320-4FAA-A6B3-36BBF6DE1989}" type="pres">
      <dgm:prSet presAssocID="{B300DD4D-F4DA-4D12-9599-10D7764D8033}" presName="textB" presStyleLbl="revTx" presStyleIdx="1" presStyleCnt="6" custScaleX="189703" custScaleY="85256" custLinFactNeighborX="11172" custLinFactNeighborY="-23237">
        <dgm:presLayoutVars>
          <dgm:bulletEnabled val="1"/>
        </dgm:presLayoutVars>
      </dgm:prSet>
      <dgm:spPr/>
      <dgm:t>
        <a:bodyPr/>
        <a:lstStyle/>
        <a:p>
          <a:endParaRPr lang="en-US"/>
        </a:p>
      </dgm:t>
    </dgm:pt>
    <dgm:pt modelId="{4628CCEA-7968-48F8-852A-945F737FC06C}" type="pres">
      <dgm:prSet presAssocID="{B300DD4D-F4DA-4D12-9599-10D7764D8033}" presName="circleB" presStyleLbl="node1" presStyleIdx="1" presStyleCnt="6" custLinFactNeighborX="9785" custLinFactNeighborY="33980"/>
      <dgm:spPr/>
    </dgm:pt>
    <dgm:pt modelId="{A7B3AD75-8038-4239-BB61-8824A6CF3F42}" type="pres">
      <dgm:prSet presAssocID="{B300DD4D-F4DA-4D12-9599-10D7764D8033}" presName="spaceB" presStyleCnt="0"/>
      <dgm:spPr/>
    </dgm:pt>
    <dgm:pt modelId="{30F0F6B4-6774-4B79-AE5D-196BF37694F3}" type="pres">
      <dgm:prSet presAssocID="{95DB53BC-E589-4E91-BBF5-833700C58E50}" presName="space" presStyleCnt="0"/>
      <dgm:spPr/>
    </dgm:pt>
    <dgm:pt modelId="{19AEEAA2-FC2D-4EAF-B280-0E297CB698E2}" type="pres">
      <dgm:prSet presAssocID="{82AB519C-1454-4911-AFA1-FAE046B5D346}" presName="compositeA" presStyleCnt="0"/>
      <dgm:spPr/>
    </dgm:pt>
    <dgm:pt modelId="{00749808-1F0D-4E18-8466-60C9EE0571A1}" type="pres">
      <dgm:prSet presAssocID="{82AB519C-1454-4911-AFA1-FAE046B5D346}" presName="textA" presStyleLbl="revTx" presStyleIdx="2" presStyleCnt="6" custScaleX="175494" custScaleY="34615" custLinFactNeighborX="-14860" custLinFactNeighborY="48077">
        <dgm:presLayoutVars>
          <dgm:bulletEnabled val="1"/>
        </dgm:presLayoutVars>
      </dgm:prSet>
      <dgm:spPr/>
      <dgm:t>
        <a:bodyPr/>
        <a:lstStyle/>
        <a:p>
          <a:endParaRPr lang="en-US"/>
        </a:p>
      </dgm:t>
    </dgm:pt>
    <dgm:pt modelId="{584275D2-D6AB-4CD1-B6CD-23B1A985C687}" type="pres">
      <dgm:prSet presAssocID="{82AB519C-1454-4911-AFA1-FAE046B5D346}" presName="circleA" presStyleLbl="node1" presStyleIdx="2" presStyleCnt="6" custLinFactNeighborX="-10027" custLinFactNeighborY="23533"/>
      <dgm:spPr/>
    </dgm:pt>
    <dgm:pt modelId="{6766BADE-8BD2-42DB-9FC0-8D61E4521BBD}" type="pres">
      <dgm:prSet presAssocID="{82AB519C-1454-4911-AFA1-FAE046B5D346}" presName="spaceA" presStyleCnt="0"/>
      <dgm:spPr/>
    </dgm:pt>
    <dgm:pt modelId="{3FC6AA92-C852-4E9E-AC1E-DAC5768EFEEF}" type="pres">
      <dgm:prSet presAssocID="{44B6E7E4-5D01-4322-85C0-2081D91C22B8}" presName="space" presStyleCnt="0"/>
      <dgm:spPr/>
    </dgm:pt>
    <dgm:pt modelId="{9E8F1C2A-8DC8-4E6E-A049-97564C216691}" type="pres">
      <dgm:prSet presAssocID="{DFF87AA9-51FA-46BF-8A23-CEEDF0E868D9}" presName="compositeB" presStyleCnt="0"/>
      <dgm:spPr/>
    </dgm:pt>
    <dgm:pt modelId="{94423750-0707-4EF3-BBD6-289B14187080}" type="pres">
      <dgm:prSet presAssocID="{DFF87AA9-51FA-46BF-8A23-CEEDF0E868D9}" presName="textB" presStyleLbl="revTx" presStyleIdx="3" presStyleCnt="6" custScaleX="235837" custScaleY="55129" custLinFactNeighborX="8482" custLinFactNeighborY="-33975">
        <dgm:presLayoutVars>
          <dgm:bulletEnabled val="1"/>
        </dgm:presLayoutVars>
      </dgm:prSet>
      <dgm:spPr/>
      <dgm:t>
        <a:bodyPr/>
        <a:lstStyle/>
        <a:p>
          <a:endParaRPr lang="en-US"/>
        </a:p>
      </dgm:t>
    </dgm:pt>
    <dgm:pt modelId="{44E40ED7-8F2B-401D-981F-AE5039727620}" type="pres">
      <dgm:prSet presAssocID="{DFF87AA9-51FA-46BF-8A23-CEEDF0E868D9}" presName="circleB" presStyleLbl="node1" presStyleIdx="3" presStyleCnt="6"/>
      <dgm:spPr/>
    </dgm:pt>
    <dgm:pt modelId="{21007024-2EEA-4B5C-B76F-9160F57F28AB}" type="pres">
      <dgm:prSet presAssocID="{DFF87AA9-51FA-46BF-8A23-CEEDF0E868D9}" presName="spaceB" presStyleCnt="0"/>
      <dgm:spPr/>
    </dgm:pt>
    <dgm:pt modelId="{0BB3A5AF-2DEB-455B-B4C9-205D407BBFA0}" type="pres">
      <dgm:prSet presAssocID="{FD3E786F-889A-4CE0-B592-72F817BA6BC5}" presName="space" presStyleCnt="0"/>
      <dgm:spPr/>
    </dgm:pt>
    <dgm:pt modelId="{A2C22C12-B857-4281-AD1D-B7A7548A8331}" type="pres">
      <dgm:prSet presAssocID="{97132468-BD7B-4BD1-B13B-5D26C5123040}" presName="compositeA" presStyleCnt="0"/>
      <dgm:spPr/>
    </dgm:pt>
    <dgm:pt modelId="{507EC859-046B-4685-A3BA-06F462F75D79}" type="pres">
      <dgm:prSet presAssocID="{97132468-BD7B-4BD1-B13B-5D26C5123040}" presName="textA" presStyleLbl="revTx" presStyleIdx="4" presStyleCnt="6" custScaleX="219621" custScaleY="66666" custLinFactNeighborX="15339" custLinFactNeighborY="30449">
        <dgm:presLayoutVars>
          <dgm:bulletEnabled val="1"/>
        </dgm:presLayoutVars>
      </dgm:prSet>
      <dgm:spPr/>
      <dgm:t>
        <a:bodyPr/>
        <a:lstStyle/>
        <a:p>
          <a:endParaRPr lang="en-US"/>
        </a:p>
      </dgm:t>
    </dgm:pt>
    <dgm:pt modelId="{8EE78EA5-8318-44B8-8B83-2574C0D9555F}" type="pres">
      <dgm:prSet presAssocID="{97132468-BD7B-4BD1-B13B-5D26C5123040}" presName="circleA" presStyleLbl="node1" presStyleIdx="4" presStyleCnt="6"/>
      <dgm:spPr/>
    </dgm:pt>
    <dgm:pt modelId="{49130014-BC8E-4873-A719-000560AD15DC}" type="pres">
      <dgm:prSet presAssocID="{97132468-BD7B-4BD1-B13B-5D26C5123040}" presName="spaceA" presStyleCnt="0"/>
      <dgm:spPr/>
    </dgm:pt>
    <dgm:pt modelId="{13D117C9-4CCB-44C3-BFF4-5E6F277BE745}" type="pres">
      <dgm:prSet presAssocID="{C61BA105-DB32-47C7-8CA8-E869F137420D}" presName="space" presStyleCnt="0"/>
      <dgm:spPr/>
    </dgm:pt>
    <dgm:pt modelId="{1C459C3E-DA07-4CE4-823C-E20CED6DBF15}" type="pres">
      <dgm:prSet presAssocID="{82FE15D9-3E9D-4785-8D19-3BCE1EF027BA}" presName="compositeB" presStyleCnt="0"/>
      <dgm:spPr/>
    </dgm:pt>
    <dgm:pt modelId="{3F78BEA5-D643-4BCE-9BF4-1DFDD767943D}" type="pres">
      <dgm:prSet presAssocID="{82FE15D9-3E9D-4785-8D19-3BCE1EF027BA}" presName="textB" presStyleLbl="revTx" presStyleIdx="5" presStyleCnt="6" custScaleX="299942" custLinFactNeighborX="-64670" custLinFactNeighborY="-2564">
        <dgm:presLayoutVars>
          <dgm:bulletEnabled val="1"/>
        </dgm:presLayoutVars>
      </dgm:prSet>
      <dgm:spPr/>
      <dgm:t>
        <a:bodyPr/>
        <a:lstStyle/>
        <a:p>
          <a:endParaRPr lang="en-US"/>
        </a:p>
      </dgm:t>
    </dgm:pt>
    <dgm:pt modelId="{185CA365-0C0C-4945-B4A8-32A84C8C2D27}" type="pres">
      <dgm:prSet presAssocID="{82FE15D9-3E9D-4785-8D19-3BCE1EF027BA}" presName="circleB" presStyleLbl="node1" presStyleIdx="5" presStyleCnt="6" custLinFactNeighborX="-36093" custLinFactNeighborY="36069"/>
      <dgm:spPr/>
    </dgm:pt>
    <dgm:pt modelId="{DD3FD547-DBE3-4408-A37A-2096661374B3}" type="pres">
      <dgm:prSet presAssocID="{82FE15D9-3E9D-4785-8D19-3BCE1EF027BA}" presName="spaceB" presStyleCnt="0"/>
      <dgm:spPr/>
    </dgm:pt>
  </dgm:ptLst>
  <dgm:cxnLst>
    <dgm:cxn modelId="{4B0DAF1B-0BCB-424D-914F-B97C0BCC38C9}" type="presOf" srcId="{362A63C3-9B3E-462E-B0CB-89F1F0BA725F}" destId="{53217D5C-B38F-4774-86D8-51803DCA494B}" srcOrd="0" destOrd="0" presId="urn:microsoft.com/office/officeart/2005/8/layout/hProcess11"/>
    <dgm:cxn modelId="{146451AA-A44B-4C26-B3C1-CB0DF18821B9}" type="presOf" srcId="{F00C8FFA-46F2-4607-BAED-73AB6B344EED}" destId="{764C96BC-661E-46DD-A607-23F8B70DED60}" srcOrd="0" destOrd="0" presId="urn:microsoft.com/office/officeart/2005/8/layout/hProcess11"/>
    <dgm:cxn modelId="{C231981F-2B9B-4AEA-97F1-BA4A803DA2B7}" srcId="{F00C8FFA-46F2-4607-BAED-73AB6B344EED}" destId="{B300DD4D-F4DA-4D12-9599-10D7764D8033}" srcOrd="1" destOrd="0" parTransId="{AB644B7B-7B93-4E11-8465-7C5E3C1A2DC1}" sibTransId="{95DB53BC-E589-4E91-BBF5-833700C58E50}"/>
    <dgm:cxn modelId="{5D805087-72B2-4C91-B867-04C296FC3A0E}" srcId="{F00C8FFA-46F2-4607-BAED-73AB6B344EED}" destId="{97132468-BD7B-4BD1-B13B-5D26C5123040}" srcOrd="4" destOrd="0" parTransId="{D3D017BF-19D8-4008-BB74-45019117A9DC}" sibTransId="{C61BA105-DB32-47C7-8CA8-E869F137420D}"/>
    <dgm:cxn modelId="{56E4FC5B-7CEB-4EC8-B7CE-FCD4923E9B96}" type="presOf" srcId="{82AB519C-1454-4911-AFA1-FAE046B5D346}" destId="{00749808-1F0D-4E18-8466-60C9EE0571A1}" srcOrd="0" destOrd="0" presId="urn:microsoft.com/office/officeart/2005/8/layout/hProcess11"/>
    <dgm:cxn modelId="{1B4C6F57-B5C0-423E-A85A-CEB94581BA8F}" srcId="{F00C8FFA-46F2-4607-BAED-73AB6B344EED}" destId="{362A63C3-9B3E-462E-B0CB-89F1F0BA725F}" srcOrd="0" destOrd="0" parTransId="{5E4D54A0-7535-41CD-8248-7B05F8F9AEAF}" sibTransId="{D1D5108D-6F1A-484E-9A62-444D65E7630C}"/>
    <dgm:cxn modelId="{FC2BE10D-874D-450F-9B91-81B8992E5D6D}" type="presOf" srcId="{DFF87AA9-51FA-46BF-8A23-CEEDF0E868D9}" destId="{94423750-0707-4EF3-BBD6-289B14187080}" srcOrd="0" destOrd="0" presId="urn:microsoft.com/office/officeart/2005/8/layout/hProcess11"/>
    <dgm:cxn modelId="{2E556199-6608-4ABB-A016-3D9DFBA76116}" srcId="{F00C8FFA-46F2-4607-BAED-73AB6B344EED}" destId="{DFF87AA9-51FA-46BF-8A23-CEEDF0E868D9}" srcOrd="3" destOrd="0" parTransId="{11230505-674B-4354-BB62-F33736BF8F0F}" sibTransId="{FD3E786F-889A-4CE0-B592-72F817BA6BC5}"/>
    <dgm:cxn modelId="{9080B89B-442E-458C-A255-0952D3BAE169}" type="presOf" srcId="{B300DD4D-F4DA-4D12-9599-10D7764D8033}" destId="{2680AF8D-A320-4FAA-A6B3-36BBF6DE1989}" srcOrd="0" destOrd="0" presId="urn:microsoft.com/office/officeart/2005/8/layout/hProcess11"/>
    <dgm:cxn modelId="{689151E3-F7FA-4857-B3C3-D985B77AA346}" type="presOf" srcId="{82FE15D9-3E9D-4785-8D19-3BCE1EF027BA}" destId="{3F78BEA5-D643-4BCE-9BF4-1DFDD767943D}" srcOrd="0" destOrd="0" presId="urn:microsoft.com/office/officeart/2005/8/layout/hProcess11"/>
    <dgm:cxn modelId="{22E6F6BE-0320-451A-86E3-FFD8BF301BD0}" srcId="{F00C8FFA-46F2-4607-BAED-73AB6B344EED}" destId="{82FE15D9-3E9D-4785-8D19-3BCE1EF027BA}" srcOrd="5" destOrd="0" parTransId="{A3502B6C-9E60-42B0-B810-60A74770B818}" sibTransId="{E07CE197-305F-46A5-AA58-11742E2087D6}"/>
    <dgm:cxn modelId="{9A1969C0-05A6-422C-BF0F-452F028B6228}" type="presOf" srcId="{97132468-BD7B-4BD1-B13B-5D26C5123040}" destId="{507EC859-046B-4685-A3BA-06F462F75D79}" srcOrd="0" destOrd="0" presId="urn:microsoft.com/office/officeart/2005/8/layout/hProcess11"/>
    <dgm:cxn modelId="{CAACAE38-7C8E-4125-B9AE-576A51EEB688}" srcId="{F00C8FFA-46F2-4607-BAED-73AB6B344EED}" destId="{82AB519C-1454-4911-AFA1-FAE046B5D346}" srcOrd="2" destOrd="0" parTransId="{5AA4D901-A342-4CE4-ABF8-3A4EC1EDEFF9}" sibTransId="{44B6E7E4-5D01-4322-85C0-2081D91C22B8}"/>
    <dgm:cxn modelId="{CE052150-1FB6-462C-BCB3-8055922B0886}" type="presParOf" srcId="{764C96BC-661E-46DD-A607-23F8B70DED60}" destId="{CB73C729-EA65-4AF6-B4BD-8DD1EF621D8F}" srcOrd="0" destOrd="0" presId="urn:microsoft.com/office/officeart/2005/8/layout/hProcess11"/>
    <dgm:cxn modelId="{2E20EF1B-CD92-4349-BD88-92F4FA554073}" type="presParOf" srcId="{764C96BC-661E-46DD-A607-23F8B70DED60}" destId="{B4FEE789-79FA-4978-93DD-276490083C7C}" srcOrd="1" destOrd="0" presId="urn:microsoft.com/office/officeart/2005/8/layout/hProcess11"/>
    <dgm:cxn modelId="{A6474FA6-2461-4694-8B9C-29282BD3EBFE}" type="presParOf" srcId="{B4FEE789-79FA-4978-93DD-276490083C7C}" destId="{D977AE54-E1F1-42DB-80DB-A2B09698B972}" srcOrd="0" destOrd="0" presId="urn:microsoft.com/office/officeart/2005/8/layout/hProcess11"/>
    <dgm:cxn modelId="{DDAC1CBE-6245-4E8F-9207-67D2C2566714}" type="presParOf" srcId="{D977AE54-E1F1-42DB-80DB-A2B09698B972}" destId="{53217D5C-B38F-4774-86D8-51803DCA494B}" srcOrd="0" destOrd="0" presId="urn:microsoft.com/office/officeart/2005/8/layout/hProcess11"/>
    <dgm:cxn modelId="{FB26672A-40ED-4367-B961-C8B54D97DA2E}" type="presParOf" srcId="{D977AE54-E1F1-42DB-80DB-A2B09698B972}" destId="{36C8CF69-2C71-4BDF-B564-920A7F408ECA}" srcOrd="1" destOrd="0" presId="urn:microsoft.com/office/officeart/2005/8/layout/hProcess11"/>
    <dgm:cxn modelId="{6A8F7197-151B-41C4-A3BC-61CA9F6D12A5}" type="presParOf" srcId="{D977AE54-E1F1-42DB-80DB-A2B09698B972}" destId="{3A0DF897-6CB6-45E5-AC25-8D4A749E98BB}" srcOrd="2" destOrd="0" presId="urn:microsoft.com/office/officeart/2005/8/layout/hProcess11"/>
    <dgm:cxn modelId="{B5533391-6272-49F0-BA42-590E69800C0F}" type="presParOf" srcId="{B4FEE789-79FA-4978-93DD-276490083C7C}" destId="{A7896AFA-FF59-46DF-991F-50555B28C80C}" srcOrd="1" destOrd="0" presId="urn:microsoft.com/office/officeart/2005/8/layout/hProcess11"/>
    <dgm:cxn modelId="{BCDB58C7-9663-41E8-A0DA-C8A604C4F246}" type="presParOf" srcId="{B4FEE789-79FA-4978-93DD-276490083C7C}" destId="{B66DCC74-094A-45CE-BB10-C5192EF66DA1}" srcOrd="2" destOrd="0" presId="urn:microsoft.com/office/officeart/2005/8/layout/hProcess11"/>
    <dgm:cxn modelId="{16240598-40D9-4C4B-8E95-ADB85AD06707}" type="presParOf" srcId="{B66DCC74-094A-45CE-BB10-C5192EF66DA1}" destId="{2680AF8D-A320-4FAA-A6B3-36BBF6DE1989}" srcOrd="0" destOrd="0" presId="urn:microsoft.com/office/officeart/2005/8/layout/hProcess11"/>
    <dgm:cxn modelId="{6F872FDA-E589-4337-96E0-86E75DD612C7}" type="presParOf" srcId="{B66DCC74-094A-45CE-BB10-C5192EF66DA1}" destId="{4628CCEA-7968-48F8-852A-945F737FC06C}" srcOrd="1" destOrd="0" presId="urn:microsoft.com/office/officeart/2005/8/layout/hProcess11"/>
    <dgm:cxn modelId="{63447D02-1BE6-4309-815A-0D0309183B5A}" type="presParOf" srcId="{B66DCC74-094A-45CE-BB10-C5192EF66DA1}" destId="{A7B3AD75-8038-4239-BB61-8824A6CF3F42}" srcOrd="2" destOrd="0" presId="urn:microsoft.com/office/officeart/2005/8/layout/hProcess11"/>
    <dgm:cxn modelId="{BCC216C1-BB32-4FA4-8A3E-17FF046FD4F8}" type="presParOf" srcId="{B4FEE789-79FA-4978-93DD-276490083C7C}" destId="{30F0F6B4-6774-4B79-AE5D-196BF37694F3}" srcOrd="3" destOrd="0" presId="urn:microsoft.com/office/officeart/2005/8/layout/hProcess11"/>
    <dgm:cxn modelId="{F77231F1-CA82-458C-8DF3-8E5CAFBCBD02}" type="presParOf" srcId="{B4FEE789-79FA-4978-93DD-276490083C7C}" destId="{19AEEAA2-FC2D-4EAF-B280-0E297CB698E2}" srcOrd="4" destOrd="0" presId="urn:microsoft.com/office/officeart/2005/8/layout/hProcess11"/>
    <dgm:cxn modelId="{EAE0F12A-9180-4DDF-AE49-E83FCBB8E796}" type="presParOf" srcId="{19AEEAA2-FC2D-4EAF-B280-0E297CB698E2}" destId="{00749808-1F0D-4E18-8466-60C9EE0571A1}" srcOrd="0" destOrd="0" presId="urn:microsoft.com/office/officeart/2005/8/layout/hProcess11"/>
    <dgm:cxn modelId="{CB52F7BD-33BA-4D07-87C8-1B04416AB831}" type="presParOf" srcId="{19AEEAA2-FC2D-4EAF-B280-0E297CB698E2}" destId="{584275D2-D6AB-4CD1-B6CD-23B1A985C687}" srcOrd="1" destOrd="0" presId="urn:microsoft.com/office/officeart/2005/8/layout/hProcess11"/>
    <dgm:cxn modelId="{CA3CBB31-1818-447D-B8ED-7B6C20C2EA8B}" type="presParOf" srcId="{19AEEAA2-FC2D-4EAF-B280-0E297CB698E2}" destId="{6766BADE-8BD2-42DB-9FC0-8D61E4521BBD}" srcOrd="2" destOrd="0" presId="urn:microsoft.com/office/officeart/2005/8/layout/hProcess11"/>
    <dgm:cxn modelId="{E059D2B4-4B4D-46A9-B7DF-FC5F2B61440A}" type="presParOf" srcId="{B4FEE789-79FA-4978-93DD-276490083C7C}" destId="{3FC6AA92-C852-4E9E-AC1E-DAC5768EFEEF}" srcOrd="5" destOrd="0" presId="urn:microsoft.com/office/officeart/2005/8/layout/hProcess11"/>
    <dgm:cxn modelId="{99F5769D-518E-4EBB-B9C0-F074ADBD7345}" type="presParOf" srcId="{B4FEE789-79FA-4978-93DD-276490083C7C}" destId="{9E8F1C2A-8DC8-4E6E-A049-97564C216691}" srcOrd="6" destOrd="0" presId="urn:microsoft.com/office/officeart/2005/8/layout/hProcess11"/>
    <dgm:cxn modelId="{D25094F3-E6CA-44AA-AE41-E6AEFA5DD857}" type="presParOf" srcId="{9E8F1C2A-8DC8-4E6E-A049-97564C216691}" destId="{94423750-0707-4EF3-BBD6-289B14187080}" srcOrd="0" destOrd="0" presId="urn:microsoft.com/office/officeart/2005/8/layout/hProcess11"/>
    <dgm:cxn modelId="{1B259682-5942-4E41-86B5-9B3A69847573}" type="presParOf" srcId="{9E8F1C2A-8DC8-4E6E-A049-97564C216691}" destId="{44E40ED7-8F2B-401D-981F-AE5039727620}" srcOrd="1" destOrd="0" presId="urn:microsoft.com/office/officeart/2005/8/layout/hProcess11"/>
    <dgm:cxn modelId="{5AED7741-7939-4415-A0A4-6EE29EEAA4D9}" type="presParOf" srcId="{9E8F1C2A-8DC8-4E6E-A049-97564C216691}" destId="{21007024-2EEA-4B5C-B76F-9160F57F28AB}" srcOrd="2" destOrd="0" presId="urn:microsoft.com/office/officeart/2005/8/layout/hProcess11"/>
    <dgm:cxn modelId="{434F95B5-AAF1-421B-BE91-5C5A9E5880C4}" type="presParOf" srcId="{B4FEE789-79FA-4978-93DD-276490083C7C}" destId="{0BB3A5AF-2DEB-455B-B4C9-205D407BBFA0}" srcOrd="7" destOrd="0" presId="urn:microsoft.com/office/officeart/2005/8/layout/hProcess11"/>
    <dgm:cxn modelId="{DC282AA6-900F-4477-AA21-5D3E0D7CFC35}" type="presParOf" srcId="{B4FEE789-79FA-4978-93DD-276490083C7C}" destId="{A2C22C12-B857-4281-AD1D-B7A7548A8331}" srcOrd="8" destOrd="0" presId="urn:microsoft.com/office/officeart/2005/8/layout/hProcess11"/>
    <dgm:cxn modelId="{1837A5CD-E18D-4401-947B-824F2E63692A}" type="presParOf" srcId="{A2C22C12-B857-4281-AD1D-B7A7548A8331}" destId="{507EC859-046B-4685-A3BA-06F462F75D79}" srcOrd="0" destOrd="0" presId="urn:microsoft.com/office/officeart/2005/8/layout/hProcess11"/>
    <dgm:cxn modelId="{29B9C7AB-35B4-4972-946F-00A48E8FB3D3}" type="presParOf" srcId="{A2C22C12-B857-4281-AD1D-B7A7548A8331}" destId="{8EE78EA5-8318-44B8-8B83-2574C0D9555F}" srcOrd="1" destOrd="0" presId="urn:microsoft.com/office/officeart/2005/8/layout/hProcess11"/>
    <dgm:cxn modelId="{6BA69FB2-274A-49B1-804E-36E8D6191AE4}" type="presParOf" srcId="{A2C22C12-B857-4281-AD1D-B7A7548A8331}" destId="{49130014-BC8E-4873-A719-000560AD15DC}" srcOrd="2" destOrd="0" presId="urn:microsoft.com/office/officeart/2005/8/layout/hProcess11"/>
    <dgm:cxn modelId="{746CABD1-9DC5-4201-AD85-F3D554E731C8}" type="presParOf" srcId="{B4FEE789-79FA-4978-93DD-276490083C7C}" destId="{13D117C9-4CCB-44C3-BFF4-5E6F277BE745}" srcOrd="9" destOrd="0" presId="urn:microsoft.com/office/officeart/2005/8/layout/hProcess11"/>
    <dgm:cxn modelId="{CDB00D12-858E-4E9D-B030-D6076BEA40FB}" type="presParOf" srcId="{B4FEE789-79FA-4978-93DD-276490083C7C}" destId="{1C459C3E-DA07-4CE4-823C-E20CED6DBF15}" srcOrd="10" destOrd="0" presId="urn:microsoft.com/office/officeart/2005/8/layout/hProcess11"/>
    <dgm:cxn modelId="{6A65D650-346B-4803-A462-91A89BEF7648}" type="presParOf" srcId="{1C459C3E-DA07-4CE4-823C-E20CED6DBF15}" destId="{3F78BEA5-D643-4BCE-9BF4-1DFDD767943D}" srcOrd="0" destOrd="0" presId="urn:microsoft.com/office/officeart/2005/8/layout/hProcess11"/>
    <dgm:cxn modelId="{C38B4E4F-4F9F-482B-BD09-8339D76D957F}" type="presParOf" srcId="{1C459C3E-DA07-4CE4-823C-E20CED6DBF15}" destId="{185CA365-0C0C-4945-B4A8-32A84C8C2D27}" srcOrd="1" destOrd="0" presId="urn:microsoft.com/office/officeart/2005/8/layout/hProcess11"/>
    <dgm:cxn modelId="{FE01A942-7730-40B4-939D-3406A4FC380A}" type="presParOf" srcId="{1C459C3E-DA07-4CE4-823C-E20CED6DBF15}" destId="{DD3FD547-DBE3-4408-A37A-2096661374B3}"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BFBFE-5F81-4DBB-B4C0-9894BB3607DF}">
      <dsp:nvSpPr>
        <dsp:cNvPr id="0" name=""/>
        <dsp:cNvSpPr/>
      </dsp:nvSpPr>
      <dsp:spPr>
        <a:xfrm rot="16200000">
          <a:off x="-1791854" y="1868053"/>
          <a:ext cx="5638800" cy="1902693"/>
        </a:xfrm>
        <a:prstGeom prst="flowChartManualOperation">
          <a:avLst/>
        </a:prstGeom>
        <a:solidFill>
          <a:schemeClr val="accent2">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0" tIns="0" rIns="139700" bIns="0" numCol="1" spcCol="1270" anchor="t" anchorCtr="0">
          <a:noAutofit/>
        </a:bodyPr>
        <a:lstStyle/>
        <a:p>
          <a:pPr lvl="0" algn="l" defTabSz="977900">
            <a:lnSpc>
              <a:spcPct val="90000"/>
            </a:lnSpc>
            <a:spcBef>
              <a:spcPct val="0"/>
            </a:spcBef>
            <a:spcAft>
              <a:spcPct val="35000"/>
            </a:spcAft>
          </a:pPr>
          <a:r>
            <a:rPr lang="en-US" altLang="en-US" sz="2200" b="1" kern="1200" dirty="0" smtClean="0">
              <a:solidFill>
                <a:schemeClr val="bg1"/>
              </a:solidFill>
            </a:rPr>
            <a:t>Gain broad-based support from stakeholders</a:t>
          </a:r>
          <a:endParaRPr lang="en-US" sz="2200" b="1" kern="1200" dirty="0">
            <a:solidFill>
              <a:schemeClr val="bg1"/>
            </a:solidFill>
          </a:endParaRPr>
        </a:p>
        <a:p>
          <a:pPr marL="171450" lvl="1" indent="-171450" algn="l" defTabSz="711200">
            <a:lnSpc>
              <a:spcPct val="90000"/>
            </a:lnSpc>
            <a:spcBef>
              <a:spcPct val="0"/>
            </a:spcBef>
            <a:spcAft>
              <a:spcPct val="15000"/>
            </a:spcAft>
            <a:buChar char="••"/>
          </a:pPr>
          <a:r>
            <a:rPr lang="en-US" altLang="en-US" sz="1600" kern="1200" dirty="0" smtClean="0">
              <a:solidFill>
                <a:schemeClr val="tx1"/>
              </a:solidFill>
            </a:rPr>
            <a:t>National and local authorities, professional and commercial associations</a:t>
          </a: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altLang="en-US" sz="1600" kern="1200" dirty="0" smtClean="0">
              <a:solidFill>
                <a:schemeClr val="tx1"/>
              </a:solidFill>
            </a:rPr>
            <a:t>Participatory approach to design and implementation</a:t>
          </a:r>
        </a:p>
      </dsp:txBody>
      <dsp:txXfrm rot="5400000">
        <a:off x="76199" y="1127760"/>
        <a:ext cx="1902693" cy="3383280"/>
      </dsp:txXfrm>
    </dsp:sp>
    <dsp:sp modelId="{8A8E23CD-85D4-4F18-9A08-9EAB902414F0}">
      <dsp:nvSpPr>
        <dsp:cNvPr id="0" name=""/>
        <dsp:cNvSpPr/>
      </dsp:nvSpPr>
      <dsp:spPr>
        <a:xfrm rot="16200000">
          <a:off x="272702" y="1772947"/>
          <a:ext cx="5638800" cy="2092905"/>
        </a:xfrm>
        <a:prstGeom prst="flowChartManualOperation">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0" tIns="0" rIns="139700" bIns="0" numCol="1" spcCol="1270" anchor="t" anchorCtr="0">
          <a:noAutofit/>
        </a:bodyPr>
        <a:lstStyle/>
        <a:p>
          <a:pPr lvl="0" algn="l" defTabSz="977900">
            <a:lnSpc>
              <a:spcPct val="90000"/>
            </a:lnSpc>
            <a:spcBef>
              <a:spcPct val="0"/>
            </a:spcBef>
            <a:spcAft>
              <a:spcPct val="35000"/>
            </a:spcAft>
          </a:pPr>
          <a:r>
            <a:rPr lang="en-US" altLang="en-US" sz="2200" b="1" kern="1200" dirty="0" smtClean="0">
              <a:solidFill>
                <a:schemeClr val="bg1"/>
              </a:solidFill>
            </a:rPr>
            <a:t>Develop standards and regulations and build capacity</a:t>
          </a:r>
          <a:endParaRPr lang="en-US" sz="2200" b="1" kern="1200" dirty="0">
            <a:solidFill>
              <a:schemeClr val="bg1"/>
            </a:solidFill>
          </a:endParaRPr>
        </a:p>
        <a:p>
          <a:pPr marL="171450" lvl="1" indent="-171450" algn="l" defTabSz="711200">
            <a:lnSpc>
              <a:spcPct val="90000"/>
            </a:lnSpc>
            <a:spcBef>
              <a:spcPct val="0"/>
            </a:spcBef>
            <a:spcAft>
              <a:spcPct val="15000"/>
            </a:spcAft>
            <a:buChar char="••"/>
          </a:pPr>
          <a:r>
            <a:rPr lang="en-US" altLang="en-US" sz="1600" kern="1200" dirty="0" smtClean="0">
              <a:solidFill>
                <a:schemeClr val="tx1"/>
              </a:solidFill>
            </a:rPr>
            <a:t>Create standards</a:t>
          </a: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altLang="en-US" sz="1600" kern="1200" dirty="0" smtClean="0">
              <a:solidFill>
                <a:schemeClr val="tx1"/>
              </a:solidFill>
            </a:rPr>
            <a:t>Strengthen regulatory capacity</a:t>
          </a:r>
        </a:p>
        <a:p>
          <a:pPr marL="171450" lvl="1" indent="-171450" algn="l" defTabSz="711200">
            <a:lnSpc>
              <a:spcPct val="90000"/>
            </a:lnSpc>
            <a:spcBef>
              <a:spcPct val="0"/>
            </a:spcBef>
            <a:spcAft>
              <a:spcPct val="15000"/>
            </a:spcAft>
            <a:buChar char="••"/>
          </a:pPr>
          <a:r>
            <a:rPr lang="en-US" altLang="en-US" sz="1600" kern="1200" dirty="0" smtClean="0">
              <a:solidFill>
                <a:schemeClr val="tx1"/>
              </a:solidFill>
            </a:rPr>
            <a:t>Develop local strategy for inspections with central oversight</a:t>
          </a:r>
        </a:p>
        <a:p>
          <a:pPr marL="171450" lvl="1" indent="-171450" algn="l" defTabSz="711200">
            <a:lnSpc>
              <a:spcPct val="90000"/>
            </a:lnSpc>
            <a:spcBef>
              <a:spcPct val="0"/>
            </a:spcBef>
            <a:spcAft>
              <a:spcPct val="15000"/>
            </a:spcAft>
            <a:buChar char="••"/>
          </a:pPr>
          <a:r>
            <a:rPr lang="en-US" altLang="en-US" sz="1600" kern="1200" dirty="0" smtClean="0">
              <a:solidFill>
                <a:schemeClr val="tx1"/>
              </a:solidFill>
            </a:rPr>
            <a:t>Continuous  program          review</a:t>
          </a:r>
        </a:p>
      </dsp:txBody>
      <dsp:txXfrm rot="5400000">
        <a:off x="2045649" y="1127760"/>
        <a:ext cx="2092905" cy="3383280"/>
      </dsp:txXfrm>
    </dsp:sp>
    <dsp:sp modelId="{9E98D8AF-64AC-468C-B809-CFCE8CC565CD}">
      <dsp:nvSpPr>
        <dsp:cNvPr id="0" name=""/>
        <dsp:cNvSpPr/>
      </dsp:nvSpPr>
      <dsp:spPr>
        <a:xfrm rot="16200000">
          <a:off x="2413203" y="1868053"/>
          <a:ext cx="5638800" cy="1902693"/>
        </a:xfrm>
        <a:prstGeom prst="flowChartManualOperation">
          <a:avLst/>
        </a:prstGeom>
        <a:solidFill>
          <a:schemeClr val="accent4">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0" tIns="0" rIns="139700" bIns="0" numCol="1" spcCol="1270" anchor="t" anchorCtr="0">
          <a:noAutofit/>
        </a:bodyPr>
        <a:lstStyle/>
        <a:p>
          <a:pPr lvl="0" algn="l" defTabSz="977900">
            <a:lnSpc>
              <a:spcPct val="90000"/>
            </a:lnSpc>
            <a:spcBef>
              <a:spcPct val="0"/>
            </a:spcBef>
            <a:spcAft>
              <a:spcPct val="35000"/>
            </a:spcAft>
          </a:pPr>
          <a:r>
            <a:rPr lang="en-US" altLang="en-US" sz="2200" b="1" kern="1200" dirty="0" smtClean="0">
              <a:solidFill>
                <a:schemeClr val="bg1"/>
              </a:solidFill>
            </a:rPr>
            <a:t>Engage private sector and build capacity</a:t>
          </a:r>
          <a:endParaRPr lang="en-US" sz="2200" b="1" kern="1200" dirty="0">
            <a:solidFill>
              <a:schemeClr val="bg1"/>
            </a:solidFill>
          </a:endParaRPr>
        </a:p>
        <a:p>
          <a:pPr marL="171450" lvl="1" indent="-171450" algn="l" defTabSz="711200">
            <a:lnSpc>
              <a:spcPct val="90000"/>
            </a:lnSpc>
            <a:spcBef>
              <a:spcPct val="0"/>
            </a:spcBef>
            <a:spcAft>
              <a:spcPct val="15000"/>
            </a:spcAft>
            <a:buChar char="••"/>
          </a:pPr>
          <a:r>
            <a:rPr lang="en-US" altLang="en-US" sz="1600" kern="1200" dirty="0" smtClean="0">
              <a:solidFill>
                <a:schemeClr val="tx1"/>
              </a:solidFill>
            </a:rPr>
            <a:t>Business skills of owners</a:t>
          </a: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altLang="en-US" sz="1600" kern="1200" dirty="0" smtClean="0">
              <a:solidFill>
                <a:schemeClr val="tx1"/>
              </a:solidFill>
            </a:rPr>
            <a:t>Dispensing, record keeping communication skills for shop attendants</a:t>
          </a:r>
        </a:p>
        <a:p>
          <a:pPr marL="171450" lvl="1" indent="-171450" algn="l" defTabSz="711200">
            <a:lnSpc>
              <a:spcPct val="90000"/>
            </a:lnSpc>
            <a:spcBef>
              <a:spcPct val="0"/>
            </a:spcBef>
            <a:spcAft>
              <a:spcPct val="15000"/>
            </a:spcAft>
            <a:buChar char="••"/>
          </a:pPr>
          <a:r>
            <a:rPr lang="en-US" altLang="en-US" sz="1600" kern="1200" dirty="0" smtClean="0">
              <a:solidFill>
                <a:schemeClr val="tx1"/>
              </a:solidFill>
            </a:rPr>
            <a:t>Formation of associations </a:t>
          </a:r>
        </a:p>
      </dsp:txBody>
      <dsp:txXfrm rot="5400000">
        <a:off x="4281256" y="1127760"/>
        <a:ext cx="1902693" cy="3383280"/>
      </dsp:txXfrm>
    </dsp:sp>
    <dsp:sp modelId="{356E7104-D625-4E42-BCED-E712E9F7B76D}">
      <dsp:nvSpPr>
        <dsp:cNvPr id="0" name=""/>
        <dsp:cNvSpPr/>
      </dsp:nvSpPr>
      <dsp:spPr>
        <a:xfrm rot="16200000">
          <a:off x="4458598" y="1868053"/>
          <a:ext cx="5638800" cy="1902693"/>
        </a:xfrm>
        <a:prstGeom prst="flowChartManualOperation">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0" tIns="0" rIns="139700" bIns="0" numCol="1" spcCol="1270" anchor="t" anchorCtr="0">
          <a:noAutofit/>
        </a:bodyPr>
        <a:lstStyle/>
        <a:p>
          <a:pPr lvl="0" algn="l" defTabSz="977900">
            <a:lnSpc>
              <a:spcPct val="90000"/>
            </a:lnSpc>
            <a:spcBef>
              <a:spcPct val="0"/>
            </a:spcBef>
            <a:spcAft>
              <a:spcPct val="35000"/>
            </a:spcAft>
          </a:pPr>
          <a:r>
            <a:rPr lang="en-US" altLang="en-US" sz="2200" b="1" kern="1200" dirty="0" smtClean="0">
              <a:solidFill>
                <a:schemeClr val="bg1"/>
              </a:solidFill>
            </a:rPr>
            <a:t>Provide incentives and support</a:t>
          </a:r>
          <a:endParaRPr lang="en-US" sz="2200" b="1" kern="1200" dirty="0">
            <a:solidFill>
              <a:schemeClr val="bg1"/>
            </a:solidFill>
          </a:endParaRPr>
        </a:p>
        <a:p>
          <a:pPr marL="171450" lvl="1" indent="-171450" algn="l" defTabSz="711200">
            <a:lnSpc>
              <a:spcPct val="90000"/>
            </a:lnSpc>
            <a:spcBef>
              <a:spcPct val="0"/>
            </a:spcBef>
            <a:spcAft>
              <a:spcPct val="15000"/>
            </a:spcAft>
            <a:buChar char="••"/>
          </a:pPr>
          <a:r>
            <a:rPr lang="en-US" altLang="en-US" sz="1600" kern="1200" dirty="0" smtClean="0">
              <a:solidFill>
                <a:schemeClr val="tx1"/>
              </a:solidFill>
            </a:rPr>
            <a:t>Ability to legally sell expanded range of medicines</a:t>
          </a: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altLang="en-US" sz="1600" kern="1200" dirty="0" smtClean="0">
              <a:solidFill>
                <a:schemeClr val="tx1"/>
              </a:solidFill>
            </a:rPr>
            <a:t>Loans</a:t>
          </a:r>
        </a:p>
        <a:p>
          <a:pPr marL="171450" lvl="1" indent="-171450" algn="l" defTabSz="711200">
            <a:lnSpc>
              <a:spcPct val="90000"/>
            </a:lnSpc>
            <a:spcBef>
              <a:spcPct val="0"/>
            </a:spcBef>
            <a:spcAft>
              <a:spcPct val="15000"/>
            </a:spcAft>
            <a:buChar char="••"/>
          </a:pPr>
          <a:r>
            <a:rPr lang="en-US" altLang="en-US" sz="1600" kern="1200" dirty="0" smtClean="0">
              <a:solidFill>
                <a:schemeClr val="tx1"/>
              </a:solidFill>
            </a:rPr>
            <a:t>Use of mobile technology to facilitate business</a:t>
          </a:r>
        </a:p>
      </dsp:txBody>
      <dsp:txXfrm rot="5400000">
        <a:off x="6326651" y="1127760"/>
        <a:ext cx="1902693" cy="3383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934D2-A353-40D5-9E25-E2D04E4B8A2D}">
      <dsp:nvSpPr>
        <dsp:cNvPr id="0" name=""/>
        <dsp:cNvSpPr/>
      </dsp:nvSpPr>
      <dsp:spPr>
        <a:xfrm rot="16200000">
          <a:off x="-1364089" y="1366836"/>
          <a:ext cx="5410200" cy="2676527"/>
        </a:xfrm>
        <a:prstGeom prst="flowChartManualOperation">
          <a:avLst/>
        </a:prstGeom>
        <a:solidFill>
          <a:schemeClr val="accent2">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0" tIns="0" rIns="139700" bIns="0" numCol="1" spcCol="1270" anchor="t" anchorCtr="0">
          <a:noAutofit/>
        </a:bodyPr>
        <a:lstStyle/>
        <a:p>
          <a:pPr lvl="0" algn="l" defTabSz="977900">
            <a:lnSpc>
              <a:spcPct val="90000"/>
            </a:lnSpc>
            <a:spcBef>
              <a:spcPct val="0"/>
            </a:spcBef>
            <a:spcAft>
              <a:spcPct val="35000"/>
            </a:spcAft>
          </a:pPr>
          <a:r>
            <a:rPr lang="en-US" altLang="en-US" sz="2200" b="1" kern="1200" dirty="0" smtClean="0">
              <a:solidFill>
                <a:schemeClr val="bg1"/>
              </a:solidFill>
            </a:rPr>
            <a:t>Ensure availability and quality of products dispensed</a:t>
          </a:r>
          <a:endParaRPr lang="en-US" sz="2200" b="1" kern="1200" dirty="0">
            <a:solidFill>
              <a:schemeClr val="bg1"/>
            </a:solidFill>
          </a:endParaRPr>
        </a:p>
        <a:p>
          <a:pPr marL="171450" lvl="1" indent="-171450" algn="l" defTabSz="755650">
            <a:lnSpc>
              <a:spcPct val="90000"/>
            </a:lnSpc>
            <a:spcBef>
              <a:spcPct val="0"/>
            </a:spcBef>
            <a:spcAft>
              <a:spcPct val="15000"/>
            </a:spcAft>
            <a:buChar char="••"/>
          </a:pPr>
          <a:r>
            <a:rPr lang="en-US" altLang="en-US" sz="1700" kern="1200" dirty="0" smtClean="0">
              <a:solidFill>
                <a:schemeClr val="tx1"/>
              </a:solidFill>
            </a:rPr>
            <a:t>Stock products approved by national drug authorities</a:t>
          </a:r>
          <a:endParaRPr lang="en-US" sz="1700" kern="1200" dirty="0">
            <a:solidFill>
              <a:schemeClr val="tx1"/>
            </a:solidFill>
          </a:endParaRPr>
        </a:p>
        <a:p>
          <a:pPr marL="171450" lvl="1" indent="-171450" algn="l" defTabSz="755650">
            <a:lnSpc>
              <a:spcPct val="90000"/>
            </a:lnSpc>
            <a:spcBef>
              <a:spcPct val="0"/>
            </a:spcBef>
            <a:spcAft>
              <a:spcPct val="15000"/>
            </a:spcAft>
            <a:buChar char="••"/>
          </a:pPr>
          <a:r>
            <a:rPr lang="en-US" altLang="en-US" sz="1700" kern="1200" dirty="0" smtClean="0">
              <a:solidFill>
                <a:schemeClr val="tx1"/>
              </a:solidFill>
            </a:rPr>
            <a:t>Enhance availability of local suppliers/ wholesalers at regional and district levels</a:t>
          </a:r>
        </a:p>
        <a:p>
          <a:pPr marL="171450" lvl="1" indent="-171450" algn="l" defTabSz="755650">
            <a:lnSpc>
              <a:spcPct val="90000"/>
            </a:lnSpc>
            <a:spcBef>
              <a:spcPct val="0"/>
            </a:spcBef>
            <a:spcAft>
              <a:spcPct val="15000"/>
            </a:spcAft>
            <a:buChar char="••"/>
          </a:pPr>
          <a:r>
            <a:rPr lang="en-US" altLang="en-US" sz="1700" kern="1200" dirty="0" smtClean="0">
              <a:solidFill>
                <a:schemeClr val="tx1"/>
              </a:solidFill>
            </a:rPr>
            <a:t>Continually monitor product availability        and quality</a:t>
          </a:r>
        </a:p>
      </dsp:txBody>
      <dsp:txXfrm rot="5400000">
        <a:off x="2747" y="1082040"/>
        <a:ext cx="2676527" cy="3246120"/>
      </dsp:txXfrm>
    </dsp:sp>
    <dsp:sp modelId="{3D5EAC3B-EDFC-4E20-BE7D-DD5A6D7AC23F}">
      <dsp:nvSpPr>
        <dsp:cNvPr id="0" name=""/>
        <dsp:cNvSpPr/>
      </dsp:nvSpPr>
      <dsp:spPr>
        <a:xfrm rot="16200000">
          <a:off x="1433782" y="1461818"/>
          <a:ext cx="5410200" cy="2486563"/>
        </a:xfrm>
        <a:prstGeom prst="flowChartManualOperation">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0" tIns="0" rIns="139700" bIns="0" numCol="1" spcCol="1270" anchor="t" anchorCtr="0">
          <a:noAutofit/>
        </a:bodyPr>
        <a:lstStyle/>
        <a:p>
          <a:pPr lvl="0" algn="l" defTabSz="977900">
            <a:lnSpc>
              <a:spcPct val="90000"/>
            </a:lnSpc>
            <a:spcBef>
              <a:spcPct val="0"/>
            </a:spcBef>
            <a:spcAft>
              <a:spcPct val="35000"/>
            </a:spcAft>
          </a:pPr>
          <a:r>
            <a:rPr lang="en-US" altLang="en-US" sz="2200" b="1" kern="1200" dirty="0" smtClean="0">
              <a:solidFill>
                <a:schemeClr val="bg1"/>
              </a:solidFill>
            </a:rPr>
            <a:t>Ensure quality of pharmaceutical services provided</a:t>
          </a:r>
          <a:endParaRPr lang="en-US" sz="2200" b="1" kern="1200" dirty="0">
            <a:solidFill>
              <a:schemeClr val="bg1"/>
            </a:solidFill>
          </a:endParaRPr>
        </a:p>
        <a:p>
          <a:pPr marL="171450" lvl="1" indent="-171450" algn="l" defTabSz="800100">
            <a:lnSpc>
              <a:spcPct val="90000"/>
            </a:lnSpc>
            <a:spcBef>
              <a:spcPct val="0"/>
            </a:spcBef>
            <a:spcAft>
              <a:spcPct val="15000"/>
            </a:spcAft>
            <a:buChar char="••"/>
          </a:pPr>
          <a:r>
            <a:rPr lang="en-US" altLang="en-US" sz="1800" kern="1200" dirty="0" smtClean="0">
              <a:solidFill>
                <a:schemeClr val="tx1"/>
              </a:solidFill>
            </a:rPr>
            <a:t>Record keeping</a:t>
          </a:r>
          <a:endParaRPr lang="en-US" sz="1800" kern="1200" dirty="0">
            <a:solidFill>
              <a:schemeClr val="tx1"/>
            </a:solidFill>
          </a:endParaRPr>
        </a:p>
        <a:p>
          <a:pPr marL="171450" lvl="1" indent="-171450" algn="l" defTabSz="800100">
            <a:lnSpc>
              <a:spcPct val="90000"/>
            </a:lnSpc>
            <a:spcBef>
              <a:spcPct val="0"/>
            </a:spcBef>
            <a:spcAft>
              <a:spcPct val="15000"/>
            </a:spcAft>
            <a:buChar char="••"/>
          </a:pPr>
          <a:r>
            <a:rPr lang="en-US" altLang="en-US" sz="1800" kern="1200" dirty="0" smtClean="0">
              <a:solidFill>
                <a:schemeClr val="tx1"/>
              </a:solidFill>
            </a:rPr>
            <a:t>Mentoring and supervision</a:t>
          </a:r>
        </a:p>
        <a:p>
          <a:pPr marL="171450" lvl="1" indent="-171450" algn="l" defTabSz="800100">
            <a:lnSpc>
              <a:spcPct val="90000"/>
            </a:lnSpc>
            <a:spcBef>
              <a:spcPct val="0"/>
            </a:spcBef>
            <a:spcAft>
              <a:spcPct val="15000"/>
            </a:spcAft>
            <a:buChar char="••"/>
          </a:pPr>
          <a:r>
            <a:rPr lang="en-US" altLang="en-US" sz="1800" kern="1200" dirty="0" smtClean="0">
              <a:solidFill>
                <a:schemeClr val="tx1"/>
              </a:solidFill>
            </a:rPr>
            <a:t>Regular reporting for target indicators</a:t>
          </a:r>
        </a:p>
        <a:p>
          <a:pPr marL="171450" lvl="1" indent="-171450" algn="l" defTabSz="800100">
            <a:lnSpc>
              <a:spcPct val="90000"/>
            </a:lnSpc>
            <a:spcBef>
              <a:spcPct val="0"/>
            </a:spcBef>
            <a:spcAft>
              <a:spcPct val="15000"/>
            </a:spcAft>
            <a:buChar char="••"/>
          </a:pPr>
          <a:r>
            <a:rPr lang="en-US" altLang="en-US" sz="1800" kern="1200" dirty="0" smtClean="0">
              <a:solidFill>
                <a:schemeClr val="tx1"/>
              </a:solidFill>
            </a:rPr>
            <a:t>Refresher training as needed</a:t>
          </a:r>
        </a:p>
        <a:p>
          <a:pPr marL="171450" lvl="1" indent="-171450" algn="l" defTabSz="800100">
            <a:lnSpc>
              <a:spcPct val="90000"/>
            </a:lnSpc>
            <a:spcBef>
              <a:spcPct val="0"/>
            </a:spcBef>
            <a:spcAft>
              <a:spcPct val="15000"/>
            </a:spcAft>
            <a:buChar char="••"/>
          </a:pPr>
          <a:endParaRPr lang="en-US" altLang="en-US" sz="1800" kern="1200" dirty="0" smtClean="0">
            <a:solidFill>
              <a:schemeClr val="tx1"/>
            </a:solidFill>
          </a:endParaRPr>
        </a:p>
      </dsp:txBody>
      <dsp:txXfrm rot="5400000">
        <a:off x="2895600" y="1082040"/>
        <a:ext cx="2486563" cy="3246120"/>
      </dsp:txXfrm>
    </dsp:sp>
    <dsp:sp modelId="{AC668AA1-6AE4-4F3A-8B0C-9CB28FAA5D83}">
      <dsp:nvSpPr>
        <dsp:cNvPr id="0" name=""/>
        <dsp:cNvSpPr/>
      </dsp:nvSpPr>
      <dsp:spPr>
        <a:xfrm rot="16200000">
          <a:off x="4169359" y="1352705"/>
          <a:ext cx="5410200" cy="2704788"/>
        </a:xfrm>
        <a:prstGeom prst="flowChartManualOperation">
          <a:avLst/>
        </a:prstGeom>
        <a:solidFill>
          <a:schemeClr val="accent4">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0" tIns="0" rIns="139700" bIns="0" numCol="1" spcCol="1270" anchor="t" anchorCtr="0">
          <a:noAutofit/>
        </a:bodyPr>
        <a:lstStyle/>
        <a:p>
          <a:pPr lvl="0" algn="l" defTabSz="977900">
            <a:lnSpc>
              <a:spcPct val="90000"/>
            </a:lnSpc>
            <a:spcBef>
              <a:spcPct val="0"/>
            </a:spcBef>
            <a:spcAft>
              <a:spcPct val="35000"/>
            </a:spcAft>
          </a:pPr>
          <a:r>
            <a:rPr lang="en-US" altLang="en-US" sz="2200" b="1" kern="1200" dirty="0" smtClean="0">
              <a:solidFill>
                <a:schemeClr val="bg1"/>
              </a:solidFill>
            </a:rPr>
            <a:t>Increase patient and consumer awareness and empowerment</a:t>
          </a:r>
        </a:p>
        <a:p>
          <a:pPr marL="171450" lvl="1" indent="-171450" algn="l" defTabSz="800100">
            <a:lnSpc>
              <a:spcPct val="90000"/>
            </a:lnSpc>
            <a:spcBef>
              <a:spcPct val="0"/>
            </a:spcBef>
            <a:spcAft>
              <a:spcPct val="15000"/>
            </a:spcAft>
            <a:buChar char="••"/>
          </a:pPr>
          <a:r>
            <a:rPr lang="en-US" altLang="en-US" sz="1800" kern="1200" dirty="0" smtClean="0">
              <a:solidFill>
                <a:schemeClr val="tx1"/>
              </a:solidFill>
            </a:rPr>
            <a:t>Marketing</a:t>
          </a:r>
          <a:endParaRPr lang="en-US" sz="1800" kern="1200" dirty="0">
            <a:solidFill>
              <a:schemeClr val="tx1"/>
            </a:solidFill>
          </a:endParaRPr>
        </a:p>
        <a:p>
          <a:pPr marL="171450" lvl="1" indent="-171450" algn="l" defTabSz="800100">
            <a:lnSpc>
              <a:spcPct val="90000"/>
            </a:lnSpc>
            <a:spcBef>
              <a:spcPct val="0"/>
            </a:spcBef>
            <a:spcAft>
              <a:spcPct val="15000"/>
            </a:spcAft>
            <a:buChar char="••"/>
          </a:pPr>
          <a:r>
            <a:rPr lang="en-US" altLang="en-US" sz="1800" kern="1200" dirty="0" smtClean="0">
              <a:solidFill>
                <a:schemeClr val="tx1"/>
              </a:solidFill>
            </a:rPr>
            <a:t>Information and education</a:t>
          </a:r>
        </a:p>
        <a:p>
          <a:pPr marL="171450" lvl="1" indent="-171450" algn="l" defTabSz="800100">
            <a:lnSpc>
              <a:spcPct val="90000"/>
            </a:lnSpc>
            <a:spcBef>
              <a:spcPct val="0"/>
            </a:spcBef>
            <a:spcAft>
              <a:spcPct val="15000"/>
            </a:spcAft>
            <a:buChar char="••"/>
          </a:pPr>
          <a:r>
            <a:rPr lang="en-US" altLang="en-US" sz="1800" kern="1200" dirty="0" smtClean="0">
              <a:solidFill>
                <a:schemeClr val="tx1"/>
              </a:solidFill>
            </a:rPr>
            <a:t>Empower consumers to seek quality health services</a:t>
          </a:r>
        </a:p>
        <a:p>
          <a:pPr marL="171450" lvl="1" indent="-171450" algn="l" defTabSz="800100">
            <a:lnSpc>
              <a:spcPct val="90000"/>
            </a:lnSpc>
            <a:spcBef>
              <a:spcPct val="0"/>
            </a:spcBef>
            <a:spcAft>
              <a:spcPct val="15000"/>
            </a:spcAft>
            <a:buChar char="••"/>
          </a:pPr>
          <a:r>
            <a:rPr lang="en-US" altLang="en-US" sz="1800" kern="1200" dirty="0" smtClean="0">
              <a:solidFill>
                <a:schemeClr val="tx1"/>
              </a:solidFill>
            </a:rPr>
            <a:t>Consumer charter</a:t>
          </a:r>
        </a:p>
      </dsp:txBody>
      <dsp:txXfrm rot="5400000">
        <a:off x="5522065" y="1082039"/>
        <a:ext cx="2704788" cy="324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3C729-EA65-4AF6-B4BD-8DD1EF621D8F}">
      <dsp:nvSpPr>
        <dsp:cNvPr id="0" name=""/>
        <dsp:cNvSpPr/>
      </dsp:nvSpPr>
      <dsp:spPr>
        <a:xfrm>
          <a:off x="0" y="1485900"/>
          <a:ext cx="8610600" cy="1981200"/>
        </a:xfrm>
        <a:prstGeom prst="notchedRightArrow">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53217D5C-B38F-4774-86D8-51803DCA494B}">
      <dsp:nvSpPr>
        <dsp:cNvPr id="0" name=""/>
        <dsp:cNvSpPr/>
      </dsp:nvSpPr>
      <dsp:spPr>
        <a:xfrm>
          <a:off x="4635" y="0"/>
          <a:ext cx="1888169" cy="19812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b="1" kern="1200" dirty="0" smtClean="0"/>
            <a:t>2001-2003 </a:t>
          </a:r>
          <a:r>
            <a:rPr lang="en-US" sz="1400" b="0" kern="1200" dirty="0" smtClean="0"/>
            <a:t>Assessment, program design, conceptuali-zation, and planning</a:t>
          </a:r>
          <a:endParaRPr lang="en-US" sz="1400" b="0" kern="1200" dirty="0"/>
        </a:p>
      </dsp:txBody>
      <dsp:txXfrm>
        <a:off x="4635" y="0"/>
        <a:ext cx="1888169" cy="1981200"/>
      </dsp:txXfrm>
    </dsp:sp>
    <dsp:sp modelId="{36C8CF69-2C71-4BDF-B564-920A7F408ECA}">
      <dsp:nvSpPr>
        <dsp:cNvPr id="0" name=""/>
        <dsp:cNvSpPr/>
      </dsp:nvSpPr>
      <dsp:spPr>
        <a:xfrm>
          <a:off x="701239" y="2062513"/>
          <a:ext cx="495300" cy="495300"/>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680AF8D-A320-4FAA-A6B3-36BBF6DE1989}">
      <dsp:nvSpPr>
        <dsp:cNvPr id="0" name=""/>
        <dsp:cNvSpPr/>
      </dsp:nvSpPr>
      <dsp:spPr>
        <a:xfrm>
          <a:off x="1975417" y="2730509"/>
          <a:ext cx="969067" cy="168909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endParaRPr lang="en-US" sz="1800" b="1" kern="1200" dirty="0" smtClean="0"/>
        </a:p>
        <a:p>
          <a:pPr lvl="0" algn="ctr" defTabSz="800100">
            <a:lnSpc>
              <a:spcPct val="90000"/>
            </a:lnSpc>
            <a:spcBef>
              <a:spcPct val="0"/>
            </a:spcBef>
            <a:spcAft>
              <a:spcPct val="35000"/>
            </a:spcAft>
          </a:pPr>
          <a:r>
            <a:rPr lang="en-US" sz="1800" b="1" kern="1200" dirty="0" smtClean="0"/>
            <a:t>2003-2005 </a:t>
          </a:r>
        </a:p>
        <a:p>
          <a:pPr lvl="0" algn="ctr" defTabSz="800100">
            <a:lnSpc>
              <a:spcPct val="90000"/>
            </a:lnSpc>
            <a:spcBef>
              <a:spcPct val="0"/>
            </a:spcBef>
            <a:spcAft>
              <a:spcPct val="35000"/>
            </a:spcAft>
          </a:pPr>
          <a:r>
            <a:rPr lang="en-US" sz="1400" b="0" kern="1200" dirty="0" smtClean="0"/>
            <a:t>Pilot program in Ruvuma region</a:t>
          </a:r>
          <a:endParaRPr lang="en-US" sz="1400" b="0" kern="1200" dirty="0"/>
        </a:p>
      </dsp:txBody>
      <dsp:txXfrm>
        <a:off x="1975417" y="2730509"/>
        <a:ext cx="969067" cy="1689091"/>
      </dsp:txXfrm>
    </dsp:sp>
    <dsp:sp modelId="{4628CCEA-7968-48F8-852A-945F737FC06C}">
      <dsp:nvSpPr>
        <dsp:cNvPr id="0" name=""/>
        <dsp:cNvSpPr/>
      </dsp:nvSpPr>
      <dsp:spPr>
        <a:xfrm>
          <a:off x="2203696" y="2470179"/>
          <a:ext cx="495300" cy="495300"/>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0749808-1F0D-4E18-8466-60C9EE0571A1}">
      <dsp:nvSpPr>
        <dsp:cNvPr id="0" name=""/>
        <dsp:cNvSpPr/>
      </dsp:nvSpPr>
      <dsp:spPr>
        <a:xfrm>
          <a:off x="2837046" y="1276353"/>
          <a:ext cx="896482" cy="68579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b="1" kern="1200" dirty="0" smtClean="0"/>
            <a:t>2004-2006</a:t>
          </a:r>
          <a:r>
            <a:rPr lang="en-US" sz="1400" b="1" kern="1200" dirty="0" smtClean="0"/>
            <a:t>        </a:t>
          </a:r>
          <a:r>
            <a:rPr lang="en-US" sz="1400" b="0" kern="1200" dirty="0" smtClean="0"/>
            <a:t>Pilot program M&amp;E</a:t>
          </a:r>
          <a:endParaRPr lang="en-US" sz="1400" b="0" kern="1200" dirty="0"/>
        </a:p>
      </dsp:txBody>
      <dsp:txXfrm>
        <a:off x="2837046" y="1276353"/>
        <a:ext cx="896482" cy="685792"/>
      </dsp:txXfrm>
    </dsp:sp>
    <dsp:sp modelId="{584275D2-D6AB-4CD1-B6CD-23B1A985C687}">
      <dsp:nvSpPr>
        <dsp:cNvPr id="0" name=""/>
        <dsp:cNvSpPr/>
      </dsp:nvSpPr>
      <dsp:spPr>
        <a:xfrm>
          <a:off x="3063884" y="2021557"/>
          <a:ext cx="495300" cy="495300"/>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4423750-0707-4EF3-BBD6-289B14187080}">
      <dsp:nvSpPr>
        <dsp:cNvPr id="0" name=""/>
        <dsp:cNvSpPr/>
      </dsp:nvSpPr>
      <dsp:spPr>
        <a:xfrm>
          <a:off x="3878310" y="2965425"/>
          <a:ext cx="1204735" cy="109221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kern="1200" dirty="0" smtClean="0"/>
            <a:t>2006-2008</a:t>
          </a:r>
          <a:r>
            <a:rPr lang="en-US" sz="1600" b="1" kern="1200" dirty="0" smtClean="0"/>
            <a:t> </a:t>
          </a:r>
          <a:r>
            <a:rPr lang="en-US" sz="1400" b="0" kern="1200" dirty="0" smtClean="0"/>
            <a:t>Program scale-up (centralized approach)</a:t>
          </a:r>
          <a:endParaRPr lang="en-US" sz="1400" b="0" kern="1200" dirty="0"/>
        </a:p>
      </dsp:txBody>
      <dsp:txXfrm>
        <a:off x="3878310" y="2965425"/>
        <a:ext cx="1204735" cy="1092215"/>
      </dsp:txXfrm>
    </dsp:sp>
    <dsp:sp modelId="{44E40ED7-8F2B-401D-981F-AE5039727620}">
      <dsp:nvSpPr>
        <dsp:cNvPr id="0" name=""/>
        <dsp:cNvSpPr/>
      </dsp:nvSpPr>
      <dsp:spPr>
        <a:xfrm>
          <a:off x="4189698" y="2451096"/>
          <a:ext cx="495300" cy="495300"/>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07EC859-046B-4685-A3BA-06F462F75D79}">
      <dsp:nvSpPr>
        <dsp:cNvPr id="0" name=""/>
        <dsp:cNvSpPr/>
      </dsp:nvSpPr>
      <dsp:spPr>
        <a:xfrm>
          <a:off x="5143615" y="768358"/>
          <a:ext cx="1121898" cy="132078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b="1" kern="1200" dirty="0" smtClean="0"/>
            <a:t>2008-2013</a:t>
          </a:r>
          <a:r>
            <a:rPr lang="en-US" sz="1600" b="1" kern="1200" dirty="0" smtClean="0"/>
            <a:t> </a:t>
          </a:r>
          <a:r>
            <a:rPr lang="en-US" sz="1600" b="0" kern="1200" dirty="0" smtClean="0"/>
            <a:t>P</a:t>
          </a:r>
          <a:r>
            <a:rPr lang="en-US" sz="1400" b="0" kern="1200" dirty="0" smtClean="0"/>
            <a:t>rogram scale-up</a:t>
          </a:r>
        </a:p>
        <a:p>
          <a:pPr lvl="0" algn="ctr" defTabSz="800100">
            <a:lnSpc>
              <a:spcPct val="90000"/>
            </a:lnSpc>
            <a:spcBef>
              <a:spcPct val="0"/>
            </a:spcBef>
            <a:spcAft>
              <a:spcPct val="35000"/>
            </a:spcAft>
          </a:pPr>
          <a:r>
            <a:rPr lang="en-US" sz="1400" b="0" kern="1200" dirty="0" smtClean="0"/>
            <a:t>(decentral-ized approach) </a:t>
          </a:r>
          <a:endParaRPr lang="en-US" sz="1400" b="0" kern="1200" dirty="0"/>
        </a:p>
      </dsp:txBody>
      <dsp:txXfrm>
        <a:off x="5143615" y="768358"/>
        <a:ext cx="1121898" cy="1320786"/>
      </dsp:txXfrm>
    </dsp:sp>
    <dsp:sp modelId="{8EE78EA5-8318-44B8-8B83-2574C0D9555F}">
      <dsp:nvSpPr>
        <dsp:cNvPr id="0" name=""/>
        <dsp:cNvSpPr/>
      </dsp:nvSpPr>
      <dsp:spPr>
        <a:xfrm>
          <a:off x="5378557" y="2063746"/>
          <a:ext cx="495300" cy="495300"/>
        </a:xfrm>
        <a:prstGeom prst="ellipse">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F78BEA5-D643-4BCE-9BF4-1DFDD767943D}">
      <dsp:nvSpPr>
        <dsp:cNvPr id="0" name=""/>
        <dsp:cNvSpPr/>
      </dsp:nvSpPr>
      <dsp:spPr>
        <a:xfrm>
          <a:off x="5882342" y="2921002"/>
          <a:ext cx="1532205" cy="19812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kern="1200" dirty="0" smtClean="0"/>
            <a:t>2006-2013</a:t>
          </a:r>
          <a:r>
            <a:rPr lang="en-US" sz="1400" b="1" kern="1200" dirty="0" smtClean="0"/>
            <a:t> </a:t>
          </a:r>
        </a:p>
        <a:p>
          <a:pPr lvl="0" algn="ctr" defTabSz="800100">
            <a:lnSpc>
              <a:spcPct val="90000"/>
            </a:lnSpc>
            <a:spcBef>
              <a:spcPct val="0"/>
            </a:spcBef>
            <a:spcAft>
              <a:spcPct val="35000"/>
            </a:spcAft>
          </a:pPr>
          <a:r>
            <a:rPr lang="en-US" sz="1400" b="0" kern="1200" dirty="0" smtClean="0"/>
            <a:t>Program maintenance and sustainability; public health intervention integration into the ADDO program</a:t>
          </a:r>
          <a:endParaRPr lang="en-US" sz="1400" b="0" kern="1200" dirty="0"/>
        </a:p>
      </dsp:txBody>
      <dsp:txXfrm>
        <a:off x="5882342" y="2921002"/>
        <a:ext cx="1532205" cy="1981200"/>
      </dsp:txXfrm>
    </dsp:sp>
    <dsp:sp modelId="{185CA365-0C0C-4945-B4A8-32A84C8C2D27}">
      <dsp:nvSpPr>
        <dsp:cNvPr id="0" name=""/>
        <dsp:cNvSpPr/>
      </dsp:nvSpPr>
      <dsp:spPr>
        <a:xfrm>
          <a:off x="6552382" y="2407499"/>
          <a:ext cx="495300" cy="495300"/>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454D4C75-C349-439E-A83A-C4F4ED053C8A}" type="datetimeFigureOut">
              <a:rPr lang="en-US" smtClean="0"/>
              <a:t>11/25/2015</a:t>
            </a:fld>
            <a:endParaRPr lang="en-US" dirty="0"/>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AF6FE1AF-8EBB-4CB5-9989-B370A2586507}" type="slidenum">
              <a:rPr lang="en-US" smtClean="0"/>
              <a:t>‹#›</a:t>
            </a:fld>
            <a:endParaRPr lang="en-US" dirty="0"/>
          </a:p>
        </p:txBody>
      </p:sp>
    </p:spTree>
    <p:extLst>
      <p:ext uri="{BB962C8B-B14F-4D97-AF65-F5344CB8AC3E}">
        <p14:creationId xmlns:p14="http://schemas.microsoft.com/office/powerpoint/2010/main" val="244669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s-ES_tradnl"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59CEA831-3D17-4047-A096-33D7AB5063C5}" type="datetimeFigureOut">
              <a:rPr lang="es-ES_tradnl" smtClean="0"/>
              <a:pPr/>
              <a:t>25/11/2015</a:t>
            </a:fld>
            <a:endParaRPr lang="es-ES_tradnl"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s-ES_tradnl"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s-ES_tradnl"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382E2A7F-D597-4D66-97BE-EF51DEB33DC4}" type="slidenum">
              <a:rPr lang="es-ES_tradnl" smtClean="0"/>
              <a:pPr/>
              <a:t>‹#›</a:t>
            </a:fld>
            <a:endParaRPr lang="es-ES_tradnl" dirty="0"/>
          </a:p>
        </p:txBody>
      </p:sp>
    </p:spTree>
    <p:extLst>
      <p:ext uri="{BB962C8B-B14F-4D97-AF65-F5344CB8AC3E}">
        <p14:creationId xmlns:p14="http://schemas.microsoft.com/office/powerpoint/2010/main" val="2109783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World Health Organization</a:t>
            </a:r>
          </a:p>
        </p:txBody>
      </p:sp>
      <p:sp>
        <p:nvSpPr>
          <p:cNvPr id="5" name="Rectangle 3"/>
          <p:cNvSpPr>
            <a:spLocks noGrp="1" noChangeArrowheads="1"/>
          </p:cNvSpPr>
          <p:nvPr>
            <p:ph type="dt" idx="1"/>
          </p:nvPr>
        </p:nvSpPr>
        <p:spPr>
          <a:ln/>
        </p:spPr>
        <p:txBody>
          <a:bodyPr/>
          <a:lstStyle/>
          <a:p>
            <a:fld id="{82D6DA93-F5AC-4624-ABEE-392B90D3717D}" type="datetime3">
              <a:rPr lang="en-US"/>
              <a:pPr/>
              <a:t>25 November 2015</a:t>
            </a:fld>
            <a:endParaRPr lang="en-US" dirty="0"/>
          </a:p>
        </p:txBody>
      </p:sp>
      <p:sp>
        <p:nvSpPr>
          <p:cNvPr id="7" name="Rectangle 7"/>
          <p:cNvSpPr>
            <a:spLocks noGrp="1" noChangeArrowheads="1"/>
          </p:cNvSpPr>
          <p:nvPr>
            <p:ph type="sldNum" sz="quarter" idx="5"/>
          </p:nvPr>
        </p:nvSpPr>
        <p:spPr>
          <a:ln/>
        </p:spPr>
        <p:txBody>
          <a:bodyPr/>
          <a:lstStyle/>
          <a:p>
            <a:fld id="{780DD5BE-8974-49F2-90C5-10D55422E73D}" type="slidenum">
              <a:rPr lang="en-US"/>
              <a:pPr/>
              <a:t>1</a:t>
            </a:fld>
            <a:endParaRPr lang="en-US" dirty="0"/>
          </a:p>
        </p:txBody>
      </p:sp>
      <p:sp>
        <p:nvSpPr>
          <p:cNvPr id="248834" name="Rectangle 2"/>
          <p:cNvSpPr>
            <a:spLocks noGrp="1" noRot="1" noChangeAspect="1" noChangeArrowheads="1" noTextEdit="1"/>
          </p:cNvSpPr>
          <p:nvPr>
            <p:ph type="sldImg"/>
          </p:nvPr>
        </p:nvSpPr>
        <p:spPr>
          <a:xfrm>
            <a:off x="1184275" y="698500"/>
            <a:ext cx="4654550" cy="3490913"/>
          </a:xfrm>
          <a:ln/>
        </p:spPr>
      </p:sp>
      <p:sp>
        <p:nvSpPr>
          <p:cNvPr id="248835" name="Rectangle 3"/>
          <p:cNvSpPr>
            <a:spLocks noGrp="1" noChangeArrowheads="1"/>
          </p:cNvSpPr>
          <p:nvPr>
            <p:ph type="body" idx="1"/>
          </p:nvPr>
        </p:nvSpPr>
        <p:spPr/>
        <p:txBody>
          <a:bodyPr/>
          <a:lstStyle/>
          <a:p>
            <a:pPr algn="l" rtl="0"/>
            <a:endParaRPr lang="en-US" dirty="0"/>
          </a:p>
        </p:txBody>
      </p:sp>
    </p:spTree>
    <p:extLst>
      <p:ext uri="{BB962C8B-B14F-4D97-AF65-F5344CB8AC3E}">
        <p14:creationId xmlns:p14="http://schemas.microsoft.com/office/powerpoint/2010/main" val="2348457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2E2A7F-D597-4D66-97BE-EF51DEB33DC4}" type="slidenum">
              <a:rPr lang="es-ES_tradnl" smtClean="0"/>
              <a:pPr/>
              <a:t>10</a:t>
            </a:fld>
            <a:endParaRPr lang="es-ES_tradnl" dirty="0"/>
          </a:p>
        </p:txBody>
      </p:sp>
    </p:spTree>
    <p:extLst>
      <p:ext uri="{BB962C8B-B14F-4D97-AF65-F5344CB8AC3E}">
        <p14:creationId xmlns:p14="http://schemas.microsoft.com/office/powerpoint/2010/main" val="581874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Continuous monitoring of availability and quality of products through supervisory</a:t>
            </a:r>
            <a:r>
              <a:rPr lang="en-US" baseline="0" dirty="0" smtClean="0"/>
              <a:t> visits, research, mystery shopping and in future - mobile reporting</a:t>
            </a:r>
            <a:endParaRPr lang="en-US" dirty="0"/>
          </a:p>
        </p:txBody>
      </p:sp>
      <p:sp>
        <p:nvSpPr>
          <p:cNvPr id="4" name="Slide Number Placeholder 3"/>
          <p:cNvSpPr>
            <a:spLocks noGrp="1"/>
          </p:cNvSpPr>
          <p:nvPr>
            <p:ph type="sldNum" sz="quarter" idx="10"/>
          </p:nvPr>
        </p:nvSpPr>
        <p:spPr/>
        <p:txBody>
          <a:bodyPr/>
          <a:lstStyle/>
          <a:p>
            <a:fld id="{382E2A7F-D597-4D66-97BE-EF51DEB33DC4}" type="slidenum">
              <a:rPr lang="es-ES_tradnl" smtClean="0"/>
              <a:pPr/>
              <a:t>11</a:t>
            </a:fld>
            <a:endParaRPr lang="es-ES_tradnl" dirty="0"/>
          </a:p>
        </p:txBody>
      </p:sp>
    </p:spTree>
    <p:extLst>
      <p:ext uri="{BB962C8B-B14F-4D97-AF65-F5344CB8AC3E}">
        <p14:creationId xmlns:p14="http://schemas.microsoft.com/office/powerpoint/2010/main" val="1279132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Continuous monitoring of availability and quality of products through supervisory</a:t>
            </a:r>
            <a:r>
              <a:rPr lang="en-US" baseline="0" dirty="0" smtClean="0"/>
              <a:t> visits, research, mystery shopping and in future - mobile reporting</a:t>
            </a:r>
            <a:endParaRPr lang="en-US" dirty="0"/>
          </a:p>
        </p:txBody>
      </p:sp>
      <p:sp>
        <p:nvSpPr>
          <p:cNvPr id="4" name="Slide Number Placeholder 3"/>
          <p:cNvSpPr>
            <a:spLocks noGrp="1"/>
          </p:cNvSpPr>
          <p:nvPr>
            <p:ph type="sldNum" sz="quarter" idx="10"/>
          </p:nvPr>
        </p:nvSpPr>
        <p:spPr/>
        <p:txBody>
          <a:bodyPr/>
          <a:lstStyle/>
          <a:p>
            <a:fld id="{382E2A7F-D597-4D66-97BE-EF51DEB33DC4}" type="slidenum">
              <a:rPr lang="es-ES_tradnl" smtClean="0"/>
              <a:pPr/>
              <a:t>12</a:t>
            </a:fld>
            <a:endParaRPr lang="es-ES_tradnl" dirty="0"/>
          </a:p>
        </p:txBody>
      </p:sp>
    </p:spTree>
    <p:extLst>
      <p:ext uri="{BB962C8B-B14F-4D97-AF65-F5344CB8AC3E}">
        <p14:creationId xmlns:p14="http://schemas.microsoft.com/office/powerpoint/2010/main" val="1279132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Before accreditation (in 2002), 6% of malaria encounters in drug shops were treated according to treatment guidelines; after the pilot (in 2004), 24% were treated correctly; in 2010, the rate was 63%--a 950% improvement.</a:t>
            </a:r>
          </a:p>
        </p:txBody>
      </p:sp>
      <p:sp>
        <p:nvSpPr>
          <p:cNvPr id="4" name="Slide Number Placeholder 3"/>
          <p:cNvSpPr>
            <a:spLocks noGrp="1"/>
          </p:cNvSpPr>
          <p:nvPr>
            <p:ph type="sldNum" sz="quarter" idx="10"/>
          </p:nvPr>
        </p:nvSpPr>
        <p:spPr/>
        <p:txBody>
          <a:bodyPr/>
          <a:lstStyle/>
          <a:p>
            <a:fld id="{832263A5-7C70-4649-B67D-1A5A2F8963B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Uganda, the percentage of shops offering injections (which is illegal), fell from 61% to 0 after accreditation in the pilot district.</a:t>
            </a:r>
            <a:endParaRPr lang="en-US" dirty="0"/>
          </a:p>
        </p:txBody>
      </p:sp>
      <p:sp>
        <p:nvSpPr>
          <p:cNvPr id="4" name="Slide Number Placeholder 3"/>
          <p:cNvSpPr>
            <a:spLocks noGrp="1"/>
          </p:cNvSpPr>
          <p:nvPr>
            <p:ph type="sldNum" sz="quarter" idx="10"/>
          </p:nvPr>
        </p:nvSpPr>
        <p:spPr/>
        <p:txBody>
          <a:bodyPr/>
          <a:lstStyle/>
          <a:p>
            <a:fld id="{382E2A7F-D597-4D66-97BE-EF51DEB33DC4}" type="slidenum">
              <a:rPr lang="es-ES_tradnl" smtClean="0"/>
              <a:pPr/>
              <a:t>14</a:t>
            </a:fld>
            <a:endParaRPr lang="es-ES_tradnl" dirty="0"/>
          </a:p>
        </p:txBody>
      </p:sp>
    </p:spTree>
    <p:extLst>
      <p:ext uri="{BB962C8B-B14F-4D97-AF65-F5344CB8AC3E}">
        <p14:creationId xmlns:p14="http://schemas.microsoft.com/office/powerpoint/2010/main" val="4292227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Liberia,</a:t>
            </a:r>
            <a:r>
              <a:rPr lang="en-US" baseline="0" dirty="0" smtClean="0"/>
              <a:t> the percentage of expired, damaged, or counterfeit products on the shelves of medicine stores went from 28% at baseline to 8% at endline.</a:t>
            </a:r>
            <a:endParaRPr lang="en-US" dirty="0"/>
          </a:p>
        </p:txBody>
      </p:sp>
      <p:sp>
        <p:nvSpPr>
          <p:cNvPr id="4" name="Slide Number Placeholder 3"/>
          <p:cNvSpPr>
            <a:spLocks noGrp="1"/>
          </p:cNvSpPr>
          <p:nvPr>
            <p:ph type="sldNum" sz="quarter" idx="10"/>
          </p:nvPr>
        </p:nvSpPr>
        <p:spPr/>
        <p:txBody>
          <a:bodyPr/>
          <a:lstStyle/>
          <a:p>
            <a:fld id="{382E2A7F-D597-4D66-97BE-EF51DEB33DC4}" type="slidenum">
              <a:rPr lang="es-ES_tradnl" smtClean="0"/>
              <a:pPr/>
              <a:t>15</a:t>
            </a:fld>
            <a:endParaRPr lang="es-ES_tradnl" dirty="0"/>
          </a:p>
        </p:txBody>
      </p:sp>
    </p:spTree>
    <p:extLst>
      <p:ext uri="{BB962C8B-B14F-4D97-AF65-F5344CB8AC3E}">
        <p14:creationId xmlns:p14="http://schemas.microsoft.com/office/powerpoint/2010/main" val="141531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2E2A7F-D597-4D66-97BE-EF51DEB33DC4}" type="slidenum">
              <a:rPr lang="es-ES_tradnl" smtClean="0"/>
              <a:pPr/>
              <a:t>16</a:t>
            </a:fld>
            <a:endParaRPr lang="es-ES_tradnl" dirty="0"/>
          </a:p>
        </p:txBody>
      </p:sp>
    </p:spTree>
    <p:extLst>
      <p:ext uri="{BB962C8B-B14F-4D97-AF65-F5344CB8AC3E}">
        <p14:creationId xmlns:p14="http://schemas.microsoft.com/office/powerpoint/2010/main" val="2644942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LaunchDSI will use three mechanisms to assist interested African countries in relation to establishing an accredited drug seller initiative.</a:t>
            </a:r>
          </a:p>
          <a:p>
            <a:pPr lvl="0"/>
            <a:r>
              <a:rPr lang="en-US" i="1" dirty="0"/>
              <a:t>(1) Information and guidance</a:t>
            </a:r>
            <a:r>
              <a:rPr lang="en-US" dirty="0"/>
              <a:t>—For countries just getting started, LaunchDSI will be available to provide guidance as to the feasibility of adapting Tanzania model, planning and implementing it, and accessing funds necessary to start work. LaunchDSI has created a resource center located within the MSH Tanzania office in Dar es Salaam. It serves as a repository for training materials, reports, publications, and information on funding sources and donors, as well as the providers of technical assistance.</a:t>
            </a:r>
          </a:p>
          <a:p>
            <a:pPr lvl="0"/>
            <a:r>
              <a:rPr lang="en-US" i="1" dirty="0"/>
              <a:t>(2) Technical assistance</a:t>
            </a:r>
            <a:r>
              <a:rPr lang="en-US" dirty="0"/>
              <a:t>—LaunchDSI staff, consultants, and implementing partners will be available to help countries develop the capacity to carry out planning, implementation, and maintenance of an accredited drug seller initiative. The availability of technical assistance will need to be determined through dialogue with each interested country since funding and staff availability limitations will come into play.</a:t>
            </a:r>
          </a:p>
          <a:p>
            <a:pPr lvl="0"/>
            <a:r>
              <a:rPr lang="en-US" i="1" dirty="0"/>
              <a:t>(3) Small start-up grants—</a:t>
            </a:r>
            <a:r>
              <a:rPr lang="en-US" dirty="0"/>
              <a:t>LaunchDSI will be able to provide several small start-up grants to countries that are committed to moving forward with development of an accredited drug seller initiative. Selection of grantees will be made through dialogue with interested countries to assess need, whether there may be potential leveraging funding from other sources, and commitment to move forward.</a:t>
            </a:r>
          </a:p>
        </p:txBody>
      </p:sp>
      <p:sp>
        <p:nvSpPr>
          <p:cNvPr id="4" name="Slide Number Placeholder 3"/>
          <p:cNvSpPr>
            <a:spLocks noGrp="1"/>
          </p:cNvSpPr>
          <p:nvPr>
            <p:ph type="sldNum" sz="quarter" idx="10"/>
          </p:nvPr>
        </p:nvSpPr>
        <p:spPr/>
        <p:txBody>
          <a:bodyPr/>
          <a:lstStyle/>
          <a:p>
            <a:fld id="{382E2A7F-D597-4D66-97BE-EF51DEB33DC4}" type="slidenum">
              <a:rPr lang="es-ES_tradnl" smtClean="0"/>
              <a:pPr/>
              <a:t>19</a:t>
            </a:fld>
            <a:endParaRPr lang="es-ES_tradnl" dirty="0"/>
          </a:p>
        </p:txBody>
      </p:sp>
    </p:spTree>
    <p:extLst>
      <p:ext uri="{BB962C8B-B14F-4D97-AF65-F5344CB8AC3E}">
        <p14:creationId xmlns:p14="http://schemas.microsoft.com/office/powerpoint/2010/main" val="867382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2E2A7F-D597-4D66-97BE-EF51DEB33DC4}" type="slidenum">
              <a:rPr lang="es-ES_tradnl" smtClean="0"/>
              <a:pPr/>
              <a:t>2</a:t>
            </a:fld>
            <a:endParaRPr lang="es-ES_tradnl" dirty="0"/>
          </a:p>
        </p:txBody>
      </p:sp>
    </p:spTree>
    <p:extLst>
      <p:ext uri="{BB962C8B-B14F-4D97-AF65-F5344CB8AC3E}">
        <p14:creationId xmlns:p14="http://schemas.microsoft.com/office/powerpoint/2010/main" val="1616823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Africa, many  people buy medicines from the most convenient source, which is usually the local drug dispensing outlet. In Tanzania, </a:t>
            </a:r>
            <a:r>
              <a:rPr lang="en-US" i="1" dirty="0" smtClean="0"/>
              <a:t>duka dawa baridi,</a:t>
            </a:r>
            <a:r>
              <a:rPr lang="en-US" dirty="0" smtClean="0"/>
              <a:t> in Ghana, the chemical seller shop, in Uganda, the drug</a:t>
            </a:r>
            <a:r>
              <a:rPr lang="en-US" baseline="0" dirty="0" smtClean="0"/>
              <a:t> shop, in Liberia the medicine store, in Zambia the health shop</a:t>
            </a:r>
            <a:endParaRPr lang="en-US" dirty="0" smtClean="0"/>
          </a:p>
          <a:p>
            <a:endParaRPr lang="en-US" dirty="0" smtClean="0"/>
          </a:p>
          <a:p>
            <a:r>
              <a:rPr lang="en-US" dirty="0" smtClean="0"/>
              <a:t>These drug outlets </a:t>
            </a:r>
            <a:r>
              <a:rPr lang="en-US" b="1" dirty="0" smtClean="0"/>
              <a:t>dot</a:t>
            </a:r>
            <a:r>
              <a:rPr lang="en-US" dirty="0" smtClean="0"/>
              <a:t> the countryside, especially in rural areas where the number of licensed pharmacies is extremely limited.</a:t>
            </a:r>
          </a:p>
        </p:txBody>
      </p:sp>
      <p:sp>
        <p:nvSpPr>
          <p:cNvPr id="4" name="Slide Number Placeholder 3"/>
          <p:cNvSpPr>
            <a:spLocks noGrp="1"/>
          </p:cNvSpPr>
          <p:nvPr>
            <p:ph type="sldNum" sz="quarter" idx="10"/>
          </p:nvPr>
        </p:nvSpPr>
        <p:spPr/>
        <p:txBody>
          <a:bodyPr/>
          <a:lstStyle/>
          <a:p>
            <a:fld id="{382E2A7F-D597-4D66-97BE-EF51DEB33DC4}" type="slidenum">
              <a:rPr lang="es-ES_tradnl" smtClean="0"/>
              <a:pPr/>
              <a:t>3</a:t>
            </a:fld>
            <a:endParaRPr lang="es-ES_tradnl" dirty="0"/>
          </a:p>
        </p:txBody>
      </p:sp>
    </p:spTree>
    <p:extLst>
      <p:ext uri="{BB962C8B-B14F-4D97-AF65-F5344CB8AC3E}">
        <p14:creationId xmlns:p14="http://schemas.microsoft.com/office/powerpoint/2010/main" val="1085337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33309" lvl="1" indent="-233309">
              <a:buFont typeface="Arial" pitchFamily="34" charset="0"/>
              <a:buChar char="•"/>
              <a:defRPr/>
            </a:pPr>
            <a:r>
              <a:rPr lang="en-GB" sz="2400" dirty="0"/>
              <a:t>Holistic approach―standards setting, training, incentives, regulatory enforcement, supervision, and consumer advocacy to improve access and use and help assure sustainability</a:t>
            </a:r>
          </a:p>
          <a:p>
            <a:pPr marL="233309" lvl="1" indent="-233309">
              <a:buFont typeface="Arial" pitchFamily="34" charset="0"/>
              <a:buChar char="•"/>
              <a:defRPr/>
            </a:pPr>
            <a:r>
              <a:rPr lang="en-GB" sz="2400" dirty="0"/>
              <a:t>Broad stakeholder engagement to promote ownership and sustainability</a:t>
            </a:r>
          </a:p>
          <a:p>
            <a:pPr marL="233309" lvl="1" indent="-233309">
              <a:buFont typeface="Arial" pitchFamily="34" charset="0"/>
              <a:buChar char="•"/>
              <a:defRPr/>
            </a:pPr>
            <a:r>
              <a:rPr lang="en-GB" sz="2400" dirty="0"/>
              <a:t>Continuous program implementation and standards review to reflect consumer needs (eg updating the list of legally allowed medicines for dispensing)</a:t>
            </a:r>
          </a:p>
          <a:p>
            <a:pPr marL="165499" indent="-165499"/>
            <a:endParaRPr lang="en-US" sz="1400" b="1" dirty="0"/>
          </a:p>
          <a:p>
            <a:endParaRPr lang="en-US" sz="1400" dirty="0"/>
          </a:p>
        </p:txBody>
      </p:sp>
      <p:sp>
        <p:nvSpPr>
          <p:cNvPr id="4" name="Slide Number Placeholder 3"/>
          <p:cNvSpPr>
            <a:spLocks noGrp="1"/>
          </p:cNvSpPr>
          <p:nvPr>
            <p:ph type="sldNum" sz="quarter" idx="10"/>
          </p:nvPr>
        </p:nvSpPr>
        <p:spPr/>
        <p:txBody>
          <a:bodyPr/>
          <a:lstStyle/>
          <a:p>
            <a:fld id="{382E2A7F-D597-4D66-97BE-EF51DEB33DC4}" type="slidenum">
              <a:rPr lang="es-ES_tradnl" smtClean="0"/>
              <a:pPr/>
              <a:t>4</a:t>
            </a:fld>
            <a:endParaRPr lang="es-ES_tradnl" dirty="0"/>
          </a:p>
        </p:txBody>
      </p:sp>
    </p:spTree>
    <p:extLst>
      <p:ext uri="{BB962C8B-B14F-4D97-AF65-F5344CB8AC3E}">
        <p14:creationId xmlns:p14="http://schemas.microsoft.com/office/powerpoint/2010/main" val="3629418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Continuous monitoring of availability and quality of products through supervisory</a:t>
            </a:r>
            <a:r>
              <a:rPr lang="en-US" baseline="0" dirty="0" smtClean="0"/>
              <a:t> visits, research, mystery shopping and in future - mobile reporting</a:t>
            </a:r>
          </a:p>
          <a:p>
            <a:pPr defTabSz="933237">
              <a:defRPr/>
            </a:pPr>
            <a:r>
              <a:rPr lang="en-US" b="1" dirty="0"/>
              <a:t>Key message: Accredited drug seller initiatives is one among the  programs that takes a holistic approach to address drug seller problem through a “package of interventions” that includes regulatory enhancement, providers skills and behavior, incentives and consumer education</a:t>
            </a:r>
          </a:p>
          <a:p>
            <a:endParaRPr lang="en-US" dirty="0"/>
          </a:p>
        </p:txBody>
      </p:sp>
      <p:sp>
        <p:nvSpPr>
          <p:cNvPr id="4" name="Slide Number Placeholder 3"/>
          <p:cNvSpPr>
            <a:spLocks noGrp="1"/>
          </p:cNvSpPr>
          <p:nvPr>
            <p:ph type="sldNum" sz="quarter" idx="10"/>
          </p:nvPr>
        </p:nvSpPr>
        <p:spPr/>
        <p:txBody>
          <a:bodyPr/>
          <a:lstStyle/>
          <a:p>
            <a:fld id="{382E2A7F-D597-4D66-97BE-EF51DEB33DC4}" type="slidenum">
              <a:rPr lang="es-ES_tradnl" smtClean="0"/>
              <a:pPr/>
              <a:t>5</a:t>
            </a:fld>
            <a:endParaRPr lang="es-ES_tradnl" dirty="0"/>
          </a:p>
        </p:txBody>
      </p:sp>
    </p:spTree>
    <p:extLst>
      <p:ext uri="{BB962C8B-B14F-4D97-AF65-F5344CB8AC3E}">
        <p14:creationId xmlns:p14="http://schemas.microsoft.com/office/powerpoint/2010/main" val="1279132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09" lvl="1" indent="-233309">
              <a:buFont typeface="Arial" pitchFamily="34" charset="0"/>
              <a:buChar char="•"/>
              <a:defRPr/>
            </a:pPr>
            <a:r>
              <a:rPr lang="en-GB" sz="2400" dirty="0"/>
              <a:t>Model piloted and evaluated in Ruvuma region during 2003–2004; plans for national scale up started in </a:t>
            </a:r>
            <a:r>
              <a:rPr lang="en-GB" sz="2400" dirty="0" smtClean="0"/>
              <a:t>2006 </a:t>
            </a:r>
            <a:endParaRPr lang="en-GB" sz="2400" dirty="0"/>
          </a:p>
          <a:p>
            <a:pPr marL="233309" lvl="1" indent="-233309">
              <a:buFont typeface="Arial" pitchFamily="34" charset="0"/>
              <a:buChar char="•"/>
              <a:defRPr/>
            </a:pPr>
            <a:r>
              <a:rPr lang="en-GB" sz="2400" dirty="0"/>
              <a:t>Continuous program implementation and standards review to reflect consumer needs (</a:t>
            </a:r>
            <a:r>
              <a:rPr lang="en-GB" sz="2400" dirty="0" smtClean="0"/>
              <a:t>e.g., </a:t>
            </a:r>
            <a:r>
              <a:rPr lang="en-GB" sz="2400" dirty="0"/>
              <a:t>updating the list of legally allowed medicines for dispensing)</a:t>
            </a:r>
          </a:p>
          <a:p>
            <a:pPr marL="233309" lvl="1" indent="-233309">
              <a:buFont typeface="Arial" pitchFamily="34" charset="0"/>
              <a:buChar char="•"/>
              <a:defRPr/>
            </a:pPr>
            <a:r>
              <a:rPr lang="en-GB" sz="2400" dirty="0"/>
              <a:t>After 10 years of effort from central and local governments and development partners, nationwide scale-up completed in June 2013</a:t>
            </a:r>
            <a:endParaRPr lang="en-US" sz="1800" dirty="0"/>
          </a:p>
        </p:txBody>
      </p:sp>
      <p:sp>
        <p:nvSpPr>
          <p:cNvPr id="4" name="Slide Number Placeholder 3"/>
          <p:cNvSpPr>
            <a:spLocks noGrp="1"/>
          </p:cNvSpPr>
          <p:nvPr>
            <p:ph type="sldNum" sz="quarter" idx="10"/>
          </p:nvPr>
        </p:nvSpPr>
        <p:spPr/>
        <p:txBody>
          <a:bodyPr/>
          <a:lstStyle/>
          <a:p>
            <a:fld id="{382E2A7F-D597-4D66-97BE-EF51DEB33DC4}" type="slidenum">
              <a:rPr lang="es-ES_tradnl" smtClean="0"/>
              <a:pPr/>
              <a:t>6</a:t>
            </a:fld>
            <a:endParaRPr lang="es-ES_tradnl" dirty="0"/>
          </a:p>
        </p:txBody>
      </p:sp>
    </p:spTree>
    <p:extLst>
      <p:ext uri="{BB962C8B-B14F-4D97-AF65-F5344CB8AC3E}">
        <p14:creationId xmlns:p14="http://schemas.microsoft.com/office/powerpoint/2010/main" val="1616823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982" indent="-174982">
              <a:buFont typeface="Arial" pitchFamily="34" charset="0"/>
              <a:buChar char="•"/>
            </a:pPr>
            <a:r>
              <a:rPr lang="en-US" baseline="0" dirty="0" smtClean="0"/>
              <a:t>Reduction of implementation cost by 50%</a:t>
            </a:r>
          </a:p>
          <a:p>
            <a:pPr marL="174982" indent="-174982">
              <a:buFont typeface="Arial" pitchFamily="34" charset="0"/>
              <a:buChar char="•"/>
            </a:pPr>
            <a:r>
              <a:rPr lang="en-US" dirty="0"/>
              <a:t>While it took Tanzania six years to roll out ADDOs in four regions using the original model, an additional 17 regions completed implementation since 2009 using the new decentralized approach.</a:t>
            </a:r>
          </a:p>
          <a:p>
            <a:pPr marL="174982" indent="-174982">
              <a:buFont typeface="Arial" pitchFamily="34" charset="0"/>
              <a:buChar char="•"/>
            </a:pPr>
            <a:r>
              <a:rPr lang="en-GB" dirty="0"/>
              <a:t>Using the revised model has decreased rollout time from an estimated 18 months to less than 12 months per region</a:t>
            </a:r>
            <a:endParaRPr lang="en-US" baseline="0" dirty="0" smtClean="0"/>
          </a:p>
        </p:txBody>
      </p:sp>
      <p:sp>
        <p:nvSpPr>
          <p:cNvPr id="4" name="Slide Number Placeholder 3"/>
          <p:cNvSpPr>
            <a:spLocks noGrp="1"/>
          </p:cNvSpPr>
          <p:nvPr>
            <p:ph type="sldNum" sz="quarter" idx="10"/>
          </p:nvPr>
        </p:nvSpPr>
        <p:spPr/>
        <p:txBody>
          <a:bodyPr/>
          <a:lstStyle/>
          <a:p>
            <a:fld id="{832263A5-7C70-4649-B67D-1A5A2F8963BE}"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Continuous monitoring of availability and quality of products through supervisory</a:t>
            </a:r>
            <a:r>
              <a:rPr lang="en-US" baseline="0" dirty="0" smtClean="0"/>
              <a:t> visits, research, mystery shopping and in future - mobile reporting</a:t>
            </a:r>
            <a:endParaRPr lang="en-US" dirty="0"/>
          </a:p>
        </p:txBody>
      </p:sp>
      <p:sp>
        <p:nvSpPr>
          <p:cNvPr id="4" name="Slide Number Placeholder 3"/>
          <p:cNvSpPr>
            <a:spLocks noGrp="1"/>
          </p:cNvSpPr>
          <p:nvPr>
            <p:ph type="sldNum" sz="quarter" idx="10"/>
          </p:nvPr>
        </p:nvSpPr>
        <p:spPr/>
        <p:txBody>
          <a:bodyPr/>
          <a:lstStyle/>
          <a:p>
            <a:fld id="{382E2A7F-D597-4D66-97BE-EF51DEB33DC4}" type="slidenum">
              <a:rPr lang="es-ES_tradnl" smtClean="0"/>
              <a:pPr/>
              <a:t>8</a:t>
            </a:fld>
            <a:endParaRPr lang="es-ES_tradnl" dirty="0"/>
          </a:p>
        </p:txBody>
      </p:sp>
    </p:spTree>
    <p:extLst>
      <p:ext uri="{BB962C8B-B14F-4D97-AF65-F5344CB8AC3E}">
        <p14:creationId xmlns:p14="http://schemas.microsoft.com/office/powerpoint/2010/main" val="1279132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latin typeface="Arial" pitchFamily="34"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58255" indent="-291636">
              <a:defRPr>
                <a:solidFill>
                  <a:schemeClr val="tx1"/>
                </a:solidFill>
                <a:latin typeface="Arial" pitchFamily="34" charset="0"/>
              </a:defRPr>
            </a:lvl2pPr>
            <a:lvl3pPr marL="1166546" indent="-233309">
              <a:defRPr>
                <a:solidFill>
                  <a:schemeClr val="tx1"/>
                </a:solidFill>
                <a:latin typeface="Arial" pitchFamily="34" charset="0"/>
              </a:defRPr>
            </a:lvl3pPr>
            <a:lvl4pPr marL="1633164" indent="-233309">
              <a:defRPr>
                <a:solidFill>
                  <a:schemeClr val="tx1"/>
                </a:solidFill>
                <a:latin typeface="Arial" pitchFamily="34" charset="0"/>
              </a:defRPr>
            </a:lvl4pPr>
            <a:lvl5pPr marL="2099782" indent="-233309">
              <a:defRPr>
                <a:solidFill>
                  <a:schemeClr val="tx1"/>
                </a:solidFill>
                <a:latin typeface="Arial" pitchFamily="34" charset="0"/>
              </a:defRPr>
            </a:lvl5pPr>
            <a:lvl6pPr marL="2566401" indent="-233309" eaLnBrk="0" fontAlgn="base" hangingPunct="0">
              <a:spcBef>
                <a:spcPct val="0"/>
              </a:spcBef>
              <a:spcAft>
                <a:spcPct val="0"/>
              </a:spcAft>
              <a:defRPr>
                <a:solidFill>
                  <a:schemeClr val="tx1"/>
                </a:solidFill>
                <a:latin typeface="Arial" pitchFamily="34" charset="0"/>
              </a:defRPr>
            </a:lvl6pPr>
            <a:lvl7pPr marL="3033019" indent="-233309" eaLnBrk="0" fontAlgn="base" hangingPunct="0">
              <a:spcBef>
                <a:spcPct val="0"/>
              </a:spcBef>
              <a:spcAft>
                <a:spcPct val="0"/>
              </a:spcAft>
              <a:defRPr>
                <a:solidFill>
                  <a:schemeClr val="tx1"/>
                </a:solidFill>
                <a:latin typeface="Arial" pitchFamily="34" charset="0"/>
              </a:defRPr>
            </a:lvl7pPr>
            <a:lvl8pPr marL="3499637" indent="-233309" eaLnBrk="0" fontAlgn="base" hangingPunct="0">
              <a:spcBef>
                <a:spcPct val="0"/>
              </a:spcBef>
              <a:spcAft>
                <a:spcPct val="0"/>
              </a:spcAft>
              <a:defRPr>
                <a:solidFill>
                  <a:schemeClr val="tx1"/>
                </a:solidFill>
                <a:latin typeface="Arial" pitchFamily="34" charset="0"/>
              </a:defRPr>
            </a:lvl8pPr>
            <a:lvl9pPr marL="3966256" indent="-233309" eaLnBrk="0" fontAlgn="base" hangingPunct="0">
              <a:spcBef>
                <a:spcPct val="0"/>
              </a:spcBef>
              <a:spcAft>
                <a:spcPct val="0"/>
              </a:spcAft>
              <a:defRPr>
                <a:solidFill>
                  <a:schemeClr val="tx1"/>
                </a:solidFill>
                <a:latin typeface="Arial" pitchFamily="34" charset="0"/>
              </a:defRPr>
            </a:lvl9pPr>
          </a:lstStyle>
          <a:p>
            <a:fld id="{84603559-5EEB-4A17-BC75-A4DC89A5EAF9}" type="slidenum">
              <a:rPr lang="es-ES_tradnl" altLang="en-US" smtClean="0">
                <a:ea typeface="MS PGothic" pitchFamily="34" charset="-128"/>
              </a:rPr>
              <a:pPr/>
              <a:t>9</a:t>
            </a:fld>
            <a:endParaRPr lang="es-ES_tradnl" altLang="en-US" dirty="0" smtClean="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295400"/>
            <a:ext cx="8305800" cy="2305051"/>
          </a:xfrm>
        </p:spPr>
        <p:txBody>
          <a:bodyPr/>
          <a:lstStyle>
            <a:lvl1pPr algn="ctr">
              <a:defRPr b="1"/>
            </a:lvl1pPr>
          </a:lstStyle>
          <a:p>
            <a:r>
              <a:rPr lang="en-US" dirty="0" smtClean="0"/>
              <a:t>Accredited Drug Dispensing Outlets (ADDO): Program Updates and Future Opportunities</a:t>
            </a:r>
            <a:endParaRPr lang="en-US" dirty="0"/>
          </a:p>
        </p:txBody>
      </p:sp>
      <p:sp>
        <p:nvSpPr>
          <p:cNvPr id="3" name="Subtitle 2"/>
          <p:cNvSpPr>
            <a:spLocks noGrp="1"/>
          </p:cNvSpPr>
          <p:nvPr>
            <p:ph type="subTitle" idx="1" hasCustomPrompt="1"/>
          </p:nvPr>
        </p:nvSpPr>
        <p:spPr>
          <a:xfrm>
            <a:off x="1600200" y="3886200"/>
            <a:ext cx="6705600" cy="1143000"/>
          </a:xfrm>
        </p:spPr>
        <p:txBody>
          <a:bodyPr/>
          <a:lstStyle>
            <a:lvl1pPr marL="0" indent="0" algn="l">
              <a:buNone/>
              <a:defRPr sz="24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Dr Suleiman Kimatta, MSH Country Representative </a:t>
            </a:r>
          </a:p>
          <a:p>
            <a:r>
              <a:rPr lang="en-US" dirty="0" smtClean="0"/>
              <a:t>Jafary Liana, Senior Technical Advisor</a:t>
            </a:r>
          </a:p>
        </p:txBody>
      </p:sp>
      <p:pic>
        <p:nvPicPr>
          <p:cNvPr id="7" name="Picture 6" descr="Flyer2.png"/>
          <p:cNvPicPr>
            <a:picLocks noChangeAspect="1"/>
          </p:cNvPicPr>
          <p:nvPr userDrawn="1"/>
        </p:nvPicPr>
        <p:blipFill>
          <a:blip r:embed="rId2" cstate="print"/>
          <a:srcRect t="78889" r="60065"/>
          <a:stretch>
            <a:fillRect/>
          </a:stretch>
        </p:blipFill>
        <p:spPr>
          <a:xfrm>
            <a:off x="111384" y="5554744"/>
            <a:ext cx="1793616" cy="1227056"/>
          </a:xfrm>
          <a:prstGeom prst="rect">
            <a:avLst/>
          </a:prstGeom>
        </p:spPr>
      </p:pic>
      <p:pic>
        <p:nvPicPr>
          <p:cNvPr id="8" name="Picture 7" descr="MSH_rgb.gif"/>
          <p:cNvPicPr>
            <a:picLocks noChangeAspect="1"/>
          </p:cNvPicPr>
          <p:nvPr userDrawn="1"/>
        </p:nvPicPr>
        <p:blipFill>
          <a:blip r:embed="rId3" cstate="print">
            <a:clrChange>
              <a:clrFrom>
                <a:srgbClr val="FFFFFF"/>
              </a:clrFrom>
              <a:clrTo>
                <a:srgbClr val="FFFFFF">
                  <a:alpha val="0"/>
                </a:srgbClr>
              </a:clrTo>
            </a:clrChange>
          </a:blip>
          <a:srcRect/>
          <a:stretch>
            <a:fillRect/>
          </a:stretch>
        </p:blipFill>
        <p:spPr bwMode="auto">
          <a:xfrm>
            <a:off x="7420069" y="6168272"/>
            <a:ext cx="1597221" cy="706991"/>
          </a:xfrm>
          <a:prstGeom prst="rect">
            <a:avLst/>
          </a:prstGeom>
          <a:noFill/>
          <a:ln w="9525">
            <a:noFill/>
            <a:miter lim="800000"/>
            <a:headEnd/>
            <a:tailEnd/>
          </a:ln>
        </p:spPr>
      </p:pic>
    </p:spTree>
    <p:extLst>
      <p:ext uri="{BB962C8B-B14F-4D97-AF65-F5344CB8AC3E}">
        <p14:creationId xmlns:p14="http://schemas.microsoft.com/office/powerpoint/2010/main" val="267701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72F6F1-779E-4EEC-AC47-187C4EF91C6A}" type="datetimeFigureOut">
              <a:rPr lang="en-US" smtClean="0"/>
              <a:pPr/>
              <a:t>11/25/2015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BACEDF-0F9B-4AA3-ABA9-A46C9A92F43C}" type="slidenum">
              <a:rPr lang="en-US" smtClean="0"/>
              <a:pPr/>
              <a:t>‹#›</a:t>
            </a:fld>
            <a:endParaRPr lang="en-US" dirty="0"/>
          </a:p>
        </p:txBody>
      </p:sp>
    </p:spTree>
    <p:extLst>
      <p:ext uri="{BB962C8B-B14F-4D97-AF65-F5344CB8AC3E}">
        <p14:creationId xmlns:p14="http://schemas.microsoft.com/office/powerpoint/2010/main" val="3232682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72F6F1-779E-4EEC-AC47-187C4EF91C6A}" type="datetimeFigureOut">
              <a:rPr lang="en-US" smtClean="0"/>
              <a:pPr/>
              <a:t>11/25/2015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BACEDF-0F9B-4AA3-ABA9-A46C9A92F43C}" type="slidenum">
              <a:rPr lang="en-US" smtClean="0"/>
              <a:pPr/>
              <a:t>‹#›</a:t>
            </a:fld>
            <a:endParaRPr lang="en-US" dirty="0"/>
          </a:p>
        </p:txBody>
      </p:sp>
    </p:spTree>
    <p:extLst>
      <p:ext uri="{BB962C8B-B14F-4D97-AF65-F5344CB8AC3E}">
        <p14:creationId xmlns:p14="http://schemas.microsoft.com/office/powerpoint/2010/main" val="3393475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72F6F1-779E-4EEC-AC47-187C4EF91C6A}" type="datetimeFigureOut">
              <a:rPr lang="en-US" smtClean="0"/>
              <a:pPr/>
              <a:t>11/25/2015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BACEDF-0F9B-4AA3-ABA9-A46C9A92F43C}" type="slidenum">
              <a:rPr lang="en-US" smtClean="0"/>
              <a:pPr/>
              <a:t>‹#›</a:t>
            </a:fld>
            <a:endParaRPr lang="en-US" dirty="0"/>
          </a:p>
        </p:txBody>
      </p:sp>
    </p:spTree>
    <p:extLst>
      <p:ext uri="{BB962C8B-B14F-4D97-AF65-F5344CB8AC3E}">
        <p14:creationId xmlns:p14="http://schemas.microsoft.com/office/powerpoint/2010/main" val="2643134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72F6F1-779E-4EEC-AC47-187C4EF91C6A}" type="datetimeFigureOut">
              <a:rPr lang="en-US" smtClean="0"/>
              <a:pPr/>
              <a:t>11/25/2015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BACEDF-0F9B-4AA3-ABA9-A46C9A92F43C}" type="slidenum">
              <a:rPr lang="en-US" smtClean="0"/>
              <a:pPr/>
              <a:t>‹#›</a:t>
            </a:fld>
            <a:endParaRPr lang="en-US" dirty="0"/>
          </a:p>
        </p:txBody>
      </p:sp>
    </p:spTree>
    <p:extLst>
      <p:ext uri="{BB962C8B-B14F-4D97-AF65-F5344CB8AC3E}">
        <p14:creationId xmlns:p14="http://schemas.microsoft.com/office/powerpoint/2010/main" val="3998044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72F6F1-779E-4EEC-AC47-187C4EF91C6A}" type="datetimeFigureOut">
              <a:rPr lang="en-US" smtClean="0"/>
              <a:pPr/>
              <a:t>11/25/2015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BACEDF-0F9B-4AA3-ABA9-A46C9A92F43C}" type="slidenum">
              <a:rPr lang="en-US" smtClean="0"/>
              <a:pPr/>
              <a:t>‹#›</a:t>
            </a:fld>
            <a:endParaRPr lang="en-US" dirty="0"/>
          </a:p>
        </p:txBody>
      </p:sp>
    </p:spTree>
    <p:extLst>
      <p:ext uri="{BB962C8B-B14F-4D97-AF65-F5344CB8AC3E}">
        <p14:creationId xmlns:p14="http://schemas.microsoft.com/office/powerpoint/2010/main" val="1779908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72F6F1-779E-4EEC-AC47-187C4EF91C6A}" type="datetimeFigureOut">
              <a:rPr lang="en-US" smtClean="0"/>
              <a:pPr/>
              <a:t>11/25/2015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BACEDF-0F9B-4AA3-ABA9-A46C9A92F43C}" type="slidenum">
              <a:rPr lang="en-US" smtClean="0"/>
              <a:pPr/>
              <a:t>‹#›</a:t>
            </a:fld>
            <a:endParaRPr lang="en-US" dirty="0"/>
          </a:p>
        </p:txBody>
      </p:sp>
    </p:spTree>
    <p:extLst>
      <p:ext uri="{BB962C8B-B14F-4D97-AF65-F5344CB8AC3E}">
        <p14:creationId xmlns:p14="http://schemas.microsoft.com/office/powerpoint/2010/main" val="3647486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72F6F1-779E-4EEC-AC47-187C4EF91C6A}" type="datetimeFigureOut">
              <a:rPr lang="en-US" smtClean="0"/>
              <a:pPr/>
              <a:t>11/25/2015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BACEDF-0F9B-4AA3-ABA9-A46C9A92F43C}" type="slidenum">
              <a:rPr lang="en-US" smtClean="0"/>
              <a:pPr/>
              <a:t>‹#›</a:t>
            </a:fld>
            <a:endParaRPr lang="en-US" dirty="0"/>
          </a:p>
        </p:txBody>
      </p:sp>
    </p:spTree>
    <p:extLst>
      <p:ext uri="{BB962C8B-B14F-4D97-AF65-F5344CB8AC3E}">
        <p14:creationId xmlns:p14="http://schemas.microsoft.com/office/powerpoint/2010/main" val="487889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72F6F1-779E-4EEC-AC47-187C4EF91C6A}" type="datetimeFigureOut">
              <a:rPr lang="en-US" smtClean="0"/>
              <a:pPr/>
              <a:t>11/25/2015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BACEDF-0F9B-4AA3-ABA9-A46C9A92F43C}" type="slidenum">
              <a:rPr lang="en-US" smtClean="0"/>
              <a:pPr/>
              <a:t>‹#›</a:t>
            </a:fld>
            <a:endParaRPr lang="en-US" dirty="0"/>
          </a:p>
        </p:txBody>
      </p:sp>
    </p:spTree>
    <p:extLst>
      <p:ext uri="{BB962C8B-B14F-4D97-AF65-F5344CB8AC3E}">
        <p14:creationId xmlns:p14="http://schemas.microsoft.com/office/powerpoint/2010/main" val="1683986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72F6F1-779E-4EEC-AC47-187C4EF91C6A}" type="datetimeFigureOut">
              <a:rPr lang="en-US" smtClean="0"/>
              <a:pPr/>
              <a:t>11/25/2015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BACEDF-0F9B-4AA3-ABA9-A46C9A92F43C}" type="slidenum">
              <a:rPr lang="en-US" smtClean="0"/>
              <a:pPr/>
              <a:t>‹#›</a:t>
            </a:fld>
            <a:endParaRPr lang="en-US" dirty="0"/>
          </a:p>
        </p:txBody>
      </p:sp>
    </p:spTree>
    <p:extLst>
      <p:ext uri="{BB962C8B-B14F-4D97-AF65-F5344CB8AC3E}">
        <p14:creationId xmlns:p14="http://schemas.microsoft.com/office/powerpoint/2010/main" val="2659460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72F6F1-779E-4EEC-AC47-187C4EF91C6A}" type="datetimeFigureOut">
              <a:rPr lang="en-US" smtClean="0"/>
              <a:pPr/>
              <a:t>11/25/2015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BACEDF-0F9B-4AA3-ABA9-A46C9A92F43C}" type="slidenum">
              <a:rPr lang="en-US" smtClean="0"/>
              <a:pPr/>
              <a:t>‹#›</a:t>
            </a:fld>
            <a:endParaRPr lang="en-US" dirty="0"/>
          </a:p>
        </p:txBody>
      </p:sp>
    </p:spTree>
    <p:extLst>
      <p:ext uri="{BB962C8B-B14F-4D97-AF65-F5344CB8AC3E}">
        <p14:creationId xmlns:p14="http://schemas.microsoft.com/office/powerpoint/2010/main" val="158090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2F6F1-779E-4EEC-AC47-187C4EF91C6A}" type="datetimeFigureOut">
              <a:rPr lang="en-US" smtClean="0"/>
              <a:pPr/>
              <a:t>11/25/2015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ACEDF-0F9B-4AA3-ABA9-A46C9A92F43C}" type="slidenum">
              <a:rPr lang="en-US" smtClean="0"/>
              <a:pPr/>
              <a:t>‹#›</a:t>
            </a:fld>
            <a:endParaRPr lang="en-US" dirty="0"/>
          </a:p>
        </p:txBody>
      </p:sp>
    </p:spTree>
    <p:extLst>
      <p:ext uri="{BB962C8B-B14F-4D97-AF65-F5344CB8AC3E}">
        <p14:creationId xmlns:p14="http://schemas.microsoft.com/office/powerpoint/2010/main" val="32454721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wmf"/><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91" name="Rectangle 7"/>
          <p:cNvSpPr>
            <a:spLocks noChangeArrowheads="1"/>
          </p:cNvSpPr>
          <p:nvPr/>
        </p:nvSpPr>
        <p:spPr bwMode="auto">
          <a:xfrm>
            <a:off x="0" y="4926875"/>
            <a:ext cx="9144000" cy="2041706"/>
          </a:xfrm>
          <a:prstGeom prst="rect">
            <a:avLst/>
          </a:prstGeom>
          <a:solidFill>
            <a:srgbClr val="0070C0"/>
          </a:solidFill>
          <a:ln>
            <a:noFill/>
          </a:ln>
          <a:effectLst/>
          <a:extLst/>
        </p:spPr>
        <p:txBody>
          <a:bodyPr wrap="none" lIns="80147" tIns="40074" rIns="80147" bIns="40074" anchor="ctr"/>
          <a:lstStyle/>
          <a:p>
            <a:endParaRPr lang="en-US" dirty="0"/>
          </a:p>
        </p:txBody>
      </p:sp>
      <p:pic>
        <p:nvPicPr>
          <p:cNvPr id="246789" name="Picture 5" descr="WHO-EN-white-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5001" y="5339830"/>
            <a:ext cx="1759427" cy="983358"/>
          </a:xfrm>
          <a:prstGeom prst="rect">
            <a:avLst/>
          </a:prstGeom>
          <a:noFill/>
          <a:extLst>
            <a:ext uri="{909E8E84-426E-40DD-AFC4-6F175D3DCCD1}">
              <a14:hiddenFill xmlns:a14="http://schemas.microsoft.com/office/drawing/2010/main">
                <a:solidFill>
                  <a:srgbClr val="FFFFFF"/>
                </a:solidFill>
              </a14:hiddenFill>
            </a:ext>
          </a:extLst>
        </p:spPr>
      </p:pic>
      <p:sp>
        <p:nvSpPr>
          <p:cNvPr id="246792" name="Rectangle 8"/>
          <p:cNvSpPr>
            <a:spLocks noChangeArrowheads="1"/>
          </p:cNvSpPr>
          <p:nvPr/>
        </p:nvSpPr>
        <p:spPr bwMode="auto">
          <a:xfrm>
            <a:off x="338827" y="1203819"/>
            <a:ext cx="8561912" cy="929781"/>
          </a:xfrm>
          <a:prstGeom prst="rect">
            <a:avLst/>
          </a:prstGeom>
          <a:noFill/>
          <a:ln>
            <a:noFill/>
          </a:ln>
          <a:effectLst>
            <a:outerShdw dist="28398" dir="3806097"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914179"/>
            <a:endParaRPr lang="en-US" sz="3900" dirty="0">
              <a:solidFill>
                <a:schemeClr val="bg1"/>
              </a:solidFill>
            </a:endParaRPr>
          </a:p>
          <a:p>
            <a:pPr algn="ctr" defTabSz="914179"/>
            <a:r>
              <a:rPr lang="en-US" sz="3200" dirty="0">
                <a:solidFill>
                  <a:schemeClr val="bg1"/>
                </a:solidFill>
                <a:latin typeface="Calibri" panose="020F0502020204030204" pitchFamily="34" charset="0"/>
                <a:cs typeface="Calibri" panose="020F0502020204030204" pitchFamily="34" charset="0"/>
              </a:rPr>
              <a:t>2</a:t>
            </a:r>
            <a:r>
              <a:rPr lang="en-US" sz="3200" baseline="30000" dirty="0">
                <a:solidFill>
                  <a:schemeClr val="bg1"/>
                </a:solidFill>
                <a:latin typeface="Calibri" panose="020F0502020204030204" pitchFamily="34" charset="0"/>
                <a:cs typeface="Calibri" panose="020F0502020204030204" pitchFamily="34" charset="0"/>
              </a:rPr>
              <a:t>nd</a:t>
            </a:r>
            <a:r>
              <a:rPr lang="en-US" sz="3200" dirty="0">
                <a:solidFill>
                  <a:schemeClr val="bg1"/>
                </a:solidFill>
                <a:latin typeface="Calibri" panose="020F0502020204030204" pitchFamily="34" charset="0"/>
                <a:cs typeface="Calibri" panose="020F0502020204030204" pitchFamily="34" charset="0"/>
              </a:rPr>
              <a:t> Scientific Conference on  Medicines Regulation in Africa</a:t>
            </a:r>
          </a:p>
          <a:p>
            <a:pPr algn="ctr" defTabSz="914179"/>
            <a:r>
              <a:rPr lang="en-US" sz="3200" dirty="0">
                <a:solidFill>
                  <a:schemeClr val="bg1"/>
                </a:solidFill>
                <a:latin typeface="Calibri" panose="020F0502020204030204" pitchFamily="34" charset="0"/>
                <a:cs typeface="Calibri" panose="020F0502020204030204" pitchFamily="34" charset="0"/>
              </a:rPr>
              <a:t>30 Nov-01 December 2015, Addis Ababa, Ethiopia</a:t>
            </a:r>
          </a:p>
          <a:p>
            <a:pPr algn="ctr" defTabSz="914179"/>
            <a:endParaRPr lang="en-US" sz="800" dirty="0">
              <a:solidFill>
                <a:schemeClr val="bg1"/>
              </a:solidFill>
              <a:latin typeface="Calibri" panose="020F0502020204030204" pitchFamily="34" charset="0"/>
              <a:cs typeface="Calibri" panose="020F0502020204030204" pitchFamily="34" charset="0"/>
            </a:endParaRPr>
          </a:p>
        </p:txBody>
      </p:sp>
      <p:pic>
        <p:nvPicPr>
          <p:cNvPr id="246793" name="Picture 9" descr="C:\Users\macec\Pictures\WHO Logos\logoU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6386" y="5431858"/>
            <a:ext cx="1322792" cy="1031739"/>
          </a:xfrm>
          <a:prstGeom prst="rect">
            <a:avLst/>
          </a:prstGeom>
          <a:noFill/>
          <a:extLst>
            <a:ext uri="{909E8E84-426E-40DD-AFC4-6F175D3DCCD1}">
              <a14:hiddenFill xmlns:a14="http://schemas.microsoft.com/office/drawing/2010/main">
                <a:solidFill>
                  <a:srgbClr val="FFFFFF"/>
                </a:solidFill>
              </a14:hiddenFill>
            </a:ext>
          </a:extLst>
        </p:spPr>
      </p:pic>
      <p:pic>
        <p:nvPicPr>
          <p:cNvPr id="246794" name="Picture 10" descr="C:\Users\macec\AppData\Local\Microsoft\Windows\Temporary Internet Files\Content.Outlook\U13607TZ\ACP Sec JP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5458" y="5455713"/>
            <a:ext cx="1194136" cy="9270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1107" y="2963052"/>
            <a:ext cx="8079734" cy="1927590"/>
          </a:xfrm>
          <a:prstGeom prst="rect">
            <a:avLst/>
          </a:prstGeom>
          <a:noFill/>
        </p:spPr>
        <p:txBody>
          <a:bodyPr wrap="square" lIns="80147" tIns="40074" rIns="80147" bIns="40074" rtlCol="0">
            <a:spAutoFit/>
          </a:bodyPr>
          <a:lstStyle/>
          <a:p>
            <a:pPr algn="ctr"/>
            <a:r>
              <a:rPr lang="en-GB" sz="3000" dirty="0" smtClean="0"/>
              <a:t>The role of regulatory interventions in improving access to quality pharmaceutical services: Lessons learned from accredited drug seller initiatives in Tanzania, Uganda, and Liberia</a:t>
            </a:r>
            <a:endParaRPr lang="en-GB" sz="3000" dirty="0"/>
          </a:p>
        </p:txBody>
      </p:sp>
      <p:pic>
        <p:nvPicPr>
          <p:cNvPr id="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3584" y="209276"/>
            <a:ext cx="1996856" cy="940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557" y="209276"/>
            <a:ext cx="2158298" cy="940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1070" y="5556665"/>
            <a:ext cx="1825640" cy="71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0930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a:solidFill>
            <a:srgbClr val="0070C0"/>
          </a:solidFill>
        </p:spPr>
        <p:txBody>
          <a:bodyPr>
            <a:normAutofit fontScale="90000"/>
          </a:bodyPr>
          <a:lstStyle/>
          <a:p>
            <a:pPr algn="ctr"/>
            <a:r>
              <a:rPr lang="en-US" b="1" dirty="0">
                <a:solidFill>
                  <a:schemeClr val="bg1"/>
                </a:solidFill>
              </a:rPr>
              <a:t>Transfer </a:t>
            </a:r>
            <a:r>
              <a:rPr lang="en-US" b="1" dirty="0" smtClean="0">
                <a:solidFill>
                  <a:schemeClr val="bg1"/>
                </a:solidFill>
              </a:rPr>
              <a:t>of the ADDO Model to</a:t>
            </a:r>
            <a:br>
              <a:rPr lang="en-US" b="1" dirty="0" smtClean="0">
                <a:solidFill>
                  <a:schemeClr val="bg1"/>
                </a:solidFill>
              </a:rPr>
            </a:br>
            <a:r>
              <a:rPr lang="en-US" b="1" dirty="0" smtClean="0">
                <a:solidFill>
                  <a:schemeClr val="bg1"/>
                </a:solidFill>
              </a:rPr>
              <a:t>Uganda </a:t>
            </a:r>
            <a:r>
              <a:rPr lang="en-US" b="1" dirty="0">
                <a:solidFill>
                  <a:schemeClr val="bg1"/>
                </a:solidFill>
              </a:rPr>
              <a:t>and Liberia</a:t>
            </a:r>
          </a:p>
        </p:txBody>
      </p:sp>
      <p:pic>
        <p:nvPicPr>
          <p:cNvPr id="5" name="Picture 2" descr="C:\Users\erutta\AppData\Local\Microsoft\Windows\Temporary Internet Files\Content.Outlook\OJAXCH50\ADS Scale-Up Map3.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447800"/>
            <a:ext cx="3886200" cy="2487168"/>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p:cNvPicPr>
            <a:picLocks noGrp="1"/>
          </p:cNvPicPr>
          <p:nvPr>
            <p:ph sz="half" idx="2"/>
          </p:nvPr>
        </p:nvPicPr>
        <p:blipFill rotWithShape="1">
          <a:blip r:embed="rId4" cstate="print"/>
          <a:srcRect l="23253" t="7710" b="6153"/>
          <a:stretch/>
        </p:blipFill>
        <p:spPr bwMode="auto">
          <a:xfrm>
            <a:off x="4953000" y="1371600"/>
            <a:ext cx="3886200" cy="2590800"/>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609600" y="4197207"/>
            <a:ext cx="3962400" cy="2123658"/>
          </a:xfrm>
          <a:prstGeom prst="rect">
            <a:avLst/>
          </a:prstGeom>
          <a:ln>
            <a:solidFill>
              <a:srgbClr val="7AA9AE"/>
            </a:solidFill>
            <a:prstDash val="solid"/>
          </a:ln>
        </p:spPr>
        <p:style>
          <a:lnRef idx="2">
            <a:schemeClr val="accent5"/>
          </a:lnRef>
          <a:fillRef idx="1">
            <a:schemeClr val="lt1"/>
          </a:fillRef>
          <a:effectRef idx="0">
            <a:schemeClr val="accent5"/>
          </a:effectRef>
          <a:fontRef idx="minor">
            <a:schemeClr val="dk1"/>
          </a:fontRef>
        </p:style>
        <p:txBody>
          <a:bodyPr wrap="square">
            <a:spAutoFit/>
          </a:bodyPr>
          <a:lstStyle/>
          <a:p>
            <a:r>
              <a:rPr lang="en-US" sz="2200" dirty="0"/>
              <a:t>As of </a:t>
            </a:r>
            <a:r>
              <a:rPr lang="en-US" sz="2200" dirty="0" smtClean="0"/>
              <a:t>January 2015, </a:t>
            </a:r>
            <a:r>
              <a:rPr lang="en-US" sz="2200" b="1" dirty="0" smtClean="0"/>
              <a:t>Uganda</a:t>
            </a:r>
            <a:r>
              <a:rPr lang="en-US" sz="2200" dirty="0" smtClean="0"/>
              <a:t> had </a:t>
            </a:r>
          </a:p>
          <a:p>
            <a:r>
              <a:rPr lang="en-US" sz="2200" dirty="0" smtClean="0"/>
              <a:t>689 Accredited Drug Shops (ADS) in 9 districts and training completed for 1330 ADS </a:t>
            </a:r>
            <a:r>
              <a:rPr lang="en-US" sz="2200" dirty="0" smtClean="0">
                <a:solidFill>
                  <a:schemeClr val="tx1"/>
                </a:solidFill>
              </a:rPr>
              <a:t>sellers, over 600 </a:t>
            </a:r>
            <a:r>
              <a:rPr lang="en-US" sz="2200" dirty="0">
                <a:solidFill>
                  <a:schemeClr val="tx1"/>
                </a:solidFill>
              </a:rPr>
              <a:t>ADS owners, </a:t>
            </a:r>
            <a:r>
              <a:rPr lang="en-US" sz="2200" dirty="0" smtClean="0">
                <a:solidFill>
                  <a:schemeClr val="tx1"/>
                </a:solidFill>
              </a:rPr>
              <a:t>and 93 </a:t>
            </a:r>
            <a:r>
              <a:rPr lang="en-US" sz="2200" dirty="0">
                <a:solidFill>
                  <a:schemeClr val="tx1"/>
                </a:solidFill>
              </a:rPr>
              <a:t>local drug </a:t>
            </a:r>
            <a:r>
              <a:rPr lang="en-US" sz="2200" dirty="0" smtClean="0">
                <a:solidFill>
                  <a:schemeClr val="tx1"/>
                </a:solidFill>
              </a:rPr>
              <a:t>monitors</a:t>
            </a:r>
            <a:endParaRPr lang="en-US" sz="2200" dirty="0">
              <a:solidFill>
                <a:schemeClr val="tx1"/>
              </a:solidFill>
            </a:endParaRPr>
          </a:p>
        </p:txBody>
      </p:sp>
      <p:sp>
        <p:nvSpPr>
          <p:cNvPr id="8" name="Rectangle 7"/>
          <p:cNvSpPr/>
          <p:nvPr/>
        </p:nvSpPr>
        <p:spPr>
          <a:xfrm>
            <a:off x="4876800" y="4198098"/>
            <a:ext cx="4114800" cy="2462213"/>
          </a:xfrm>
          <a:prstGeom prst="rect">
            <a:avLst/>
          </a:prstGeom>
          <a:ln>
            <a:solidFill>
              <a:srgbClr val="7AA9AE"/>
            </a:solidFill>
            <a:prstDash val="solid"/>
          </a:ln>
        </p:spPr>
        <p:style>
          <a:lnRef idx="2">
            <a:schemeClr val="accent5"/>
          </a:lnRef>
          <a:fillRef idx="1">
            <a:schemeClr val="lt1"/>
          </a:fillRef>
          <a:effectRef idx="0">
            <a:schemeClr val="accent5"/>
          </a:effectRef>
          <a:fontRef idx="minor">
            <a:schemeClr val="dk1"/>
          </a:fontRef>
        </p:style>
        <p:txBody>
          <a:bodyPr wrap="square">
            <a:spAutoFit/>
          </a:bodyPr>
          <a:lstStyle/>
          <a:p>
            <a:r>
              <a:rPr lang="en-US" sz="2200" dirty="0"/>
              <a:t>As of </a:t>
            </a:r>
            <a:r>
              <a:rPr lang="en-US" sz="2200" dirty="0" smtClean="0"/>
              <a:t>January 2015, </a:t>
            </a:r>
            <a:r>
              <a:rPr lang="en-US" sz="2200" b="1" dirty="0" smtClean="0"/>
              <a:t>Liberia</a:t>
            </a:r>
            <a:r>
              <a:rPr lang="en-US" sz="2200" dirty="0" smtClean="0"/>
              <a:t> had </a:t>
            </a:r>
          </a:p>
          <a:p>
            <a:r>
              <a:rPr lang="en-US" sz="2200" dirty="0" smtClean="0"/>
              <a:t>125 Accredited Medicine Stores  (AMS) and 174 shops </a:t>
            </a:r>
            <a:r>
              <a:rPr lang="en-US" sz="2200" dirty="0"/>
              <a:t>awaiting accreditation in Liberia’s most populous </a:t>
            </a:r>
            <a:r>
              <a:rPr lang="en-US" sz="2200" dirty="0" smtClean="0"/>
              <a:t>county and training completed for  628 AMS sellers, 160 owners, and 17 inspectors</a:t>
            </a:r>
            <a:endParaRPr lang="en-US" sz="2200" dirty="0"/>
          </a:p>
        </p:txBody>
      </p:sp>
    </p:spTree>
    <p:extLst>
      <p:ext uri="{BB962C8B-B14F-4D97-AF65-F5344CB8AC3E}">
        <p14:creationId xmlns:p14="http://schemas.microsoft.com/office/powerpoint/2010/main" val="54508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457302" cy="1143000"/>
          </a:xfrm>
          <a:solidFill>
            <a:srgbClr val="0070C0"/>
          </a:solidFill>
        </p:spPr>
        <p:txBody>
          <a:bodyPr>
            <a:noAutofit/>
          </a:bodyPr>
          <a:lstStyle/>
          <a:p>
            <a:pPr algn="ctr"/>
            <a:r>
              <a:rPr lang="en-US" sz="4000" b="1" dirty="0" smtClean="0">
                <a:solidFill>
                  <a:schemeClr val="bg1"/>
                </a:solidFill>
              </a:rPr>
              <a:t>Basis for Accredited Drug Seller Accreditation</a:t>
            </a:r>
            <a:endParaRPr lang="en-US" sz="4000" b="1" dirty="0">
              <a:solidFill>
                <a:schemeClr val="bg1"/>
              </a:solidFill>
            </a:endParaRPr>
          </a:p>
        </p:txBody>
      </p:sp>
      <p:sp>
        <p:nvSpPr>
          <p:cNvPr id="8" name="Content Placeholder 2"/>
          <p:cNvSpPr txBox="1">
            <a:spLocks/>
          </p:cNvSpPr>
          <p:nvPr/>
        </p:nvSpPr>
        <p:spPr>
          <a:xfrm>
            <a:off x="457200" y="1600200"/>
            <a:ext cx="4267200" cy="51054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Clr>
                <a:srgbClr val="7AA9AE"/>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7AA9AE"/>
              </a:buClr>
              <a:buFont typeface="Arial" pitchFamily="34" charset="0"/>
              <a:buNone/>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7AA9AE"/>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7AA9AE"/>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7AA9AE"/>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28600" indent="-228600"/>
            <a:r>
              <a:rPr lang="en-US" sz="3000" dirty="0"/>
              <a:t>Regulation, inspection, and sanctions</a:t>
            </a:r>
          </a:p>
          <a:p>
            <a:pPr marL="228600" indent="-228600"/>
            <a:r>
              <a:rPr lang="en-US" sz="3000" dirty="0" smtClean="0"/>
              <a:t>Application vetting</a:t>
            </a:r>
          </a:p>
          <a:p>
            <a:pPr marL="228600" indent="-228600"/>
            <a:r>
              <a:rPr lang="en-US" sz="3000" dirty="0" smtClean="0"/>
              <a:t>Premises standards and infrastructure approval</a:t>
            </a:r>
          </a:p>
          <a:p>
            <a:pPr marL="228600" indent="-228600"/>
            <a:r>
              <a:rPr lang="en-US" sz="3000" dirty="0" smtClean="0"/>
              <a:t>Personnel standards, training, and licensing</a:t>
            </a:r>
          </a:p>
          <a:p>
            <a:pPr marL="228600" indent="-228600"/>
            <a:r>
              <a:rPr lang="en-US" sz="3000" dirty="0" smtClean="0"/>
              <a:t>Drug quality and availability</a:t>
            </a:r>
          </a:p>
          <a:p>
            <a:pPr marL="228600" indent="-228600"/>
            <a:r>
              <a:rPr lang="en-US" sz="3000" dirty="0" smtClean="0"/>
              <a:t>Supervision and monitoring</a:t>
            </a:r>
          </a:p>
          <a:p>
            <a:pPr marL="228600" indent="-228600"/>
            <a:r>
              <a:rPr lang="en-US" sz="3000" dirty="0" smtClean="0"/>
              <a:t>Record keeping and reporting</a:t>
            </a:r>
          </a:p>
          <a:p>
            <a:endParaRPr lang="en-US" dirty="0"/>
          </a:p>
        </p:txBody>
      </p:sp>
      <p:pic>
        <p:nvPicPr>
          <p:cNvPr id="9" name="Picture 2" descr="ADDo Sh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4724400" y="1828800"/>
            <a:ext cx="4343400" cy="3276600"/>
          </a:xfrm>
          <a:prstGeom prst="rect">
            <a:avLst/>
          </a:prstGeom>
          <a:noFill/>
          <a:ln w="9525" cmpd="tri">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425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rgbClr val="0070C0"/>
          </a:solidFill>
        </p:spPr>
        <p:txBody>
          <a:bodyPr>
            <a:normAutofit fontScale="90000"/>
          </a:bodyPr>
          <a:lstStyle/>
          <a:p>
            <a:pPr algn="ctr"/>
            <a:r>
              <a:rPr lang="en-US" sz="4000" b="1" dirty="0" smtClean="0">
                <a:solidFill>
                  <a:schemeClr val="bg1"/>
                </a:solidFill>
              </a:rPr>
              <a:t>Scope of Services and Required Training</a:t>
            </a:r>
            <a:endParaRPr lang="en-US" sz="4000" b="1" dirty="0">
              <a:solidFill>
                <a:schemeClr val="bg1"/>
              </a:solidFill>
            </a:endParaRPr>
          </a:p>
        </p:txBody>
      </p:sp>
      <p:sp>
        <p:nvSpPr>
          <p:cNvPr id="3" name="Content Placeholder 2"/>
          <p:cNvSpPr>
            <a:spLocks noGrp="1"/>
          </p:cNvSpPr>
          <p:nvPr>
            <p:ph sz="half" idx="1"/>
          </p:nvPr>
        </p:nvSpPr>
        <p:spPr>
          <a:xfrm>
            <a:off x="228600" y="1371600"/>
            <a:ext cx="4267200" cy="5638800"/>
          </a:xfrm>
        </p:spPr>
        <p:txBody>
          <a:bodyPr>
            <a:normAutofit fontScale="92500" lnSpcReduction="20000"/>
          </a:bodyPr>
          <a:lstStyle/>
          <a:p>
            <a:pPr marL="228600" indent="-228600"/>
            <a:r>
              <a:rPr lang="en-US" dirty="0" smtClean="0"/>
              <a:t>Laws</a:t>
            </a:r>
            <a:r>
              <a:rPr lang="en-US" dirty="0"/>
              <a:t>, regulations, and </a:t>
            </a:r>
            <a:r>
              <a:rPr lang="en-US" dirty="0" smtClean="0"/>
              <a:t>code </a:t>
            </a:r>
            <a:r>
              <a:rPr lang="en-US" dirty="0"/>
              <a:t>of ethics</a:t>
            </a:r>
          </a:p>
          <a:p>
            <a:pPr marL="228600" indent="-228600"/>
            <a:r>
              <a:rPr lang="en-US" dirty="0"/>
              <a:t>Good dispensing practices and rational medicines use</a:t>
            </a:r>
          </a:p>
          <a:p>
            <a:pPr marL="228600" indent="-228600"/>
            <a:r>
              <a:rPr lang="en-US" dirty="0"/>
              <a:t>Common medical conditions in the community</a:t>
            </a:r>
          </a:p>
          <a:p>
            <a:pPr marL="228600" indent="-228600"/>
            <a:r>
              <a:rPr lang="en-US" dirty="0"/>
              <a:t>Maternal and child </a:t>
            </a:r>
            <a:r>
              <a:rPr lang="en-US" dirty="0" smtClean="0"/>
              <a:t>health (ICMI); nutrition</a:t>
            </a:r>
            <a:endParaRPr lang="en-US" dirty="0"/>
          </a:p>
          <a:p>
            <a:pPr marL="228600" indent="-228600"/>
            <a:r>
              <a:rPr lang="en-US" dirty="0" smtClean="0"/>
              <a:t>Reproductive health</a:t>
            </a:r>
          </a:p>
          <a:p>
            <a:pPr marL="228600" indent="-228600"/>
            <a:r>
              <a:rPr lang="en-US" dirty="0" smtClean="0"/>
              <a:t>HIV/AIDS; TB case detection</a:t>
            </a:r>
            <a:endParaRPr lang="en-US" dirty="0"/>
          </a:p>
          <a:p>
            <a:pPr marL="228600" indent="-228600"/>
            <a:r>
              <a:rPr lang="en-US" dirty="0" smtClean="0"/>
              <a:t>Chronic care</a:t>
            </a:r>
          </a:p>
          <a:p>
            <a:pPr marL="228600" indent="-228600"/>
            <a:r>
              <a:rPr lang="en-US" dirty="0" smtClean="0"/>
              <a:t>Reportable </a:t>
            </a:r>
            <a:r>
              <a:rPr lang="en-US" dirty="0"/>
              <a:t>conditions (e.g., Ebola, </a:t>
            </a:r>
            <a:r>
              <a:rPr lang="en-US" dirty="0" smtClean="0"/>
              <a:t>cholera</a:t>
            </a:r>
            <a:r>
              <a:rPr lang="en-US" dirty="0"/>
              <a:t>)</a:t>
            </a:r>
          </a:p>
          <a:p>
            <a:pPr marL="228600" indent="-228600"/>
            <a:r>
              <a:rPr lang="en-US" dirty="0" smtClean="0"/>
              <a:t>Communication </a:t>
            </a:r>
            <a:r>
              <a:rPr lang="en-US" dirty="0"/>
              <a:t>skills and </a:t>
            </a:r>
            <a:r>
              <a:rPr lang="en-US" dirty="0" smtClean="0"/>
              <a:t>counseling; reporting</a:t>
            </a:r>
            <a:endParaRPr lang="en-US" dirty="0"/>
          </a:p>
          <a:p>
            <a:endParaRPr lang="en-US" dirty="0"/>
          </a:p>
        </p:txBody>
      </p:sp>
      <p:sp>
        <p:nvSpPr>
          <p:cNvPr id="4" name="Content Placeholder 3"/>
          <p:cNvSpPr>
            <a:spLocks noGrp="1"/>
          </p:cNvSpPr>
          <p:nvPr>
            <p:ph sz="half" idx="2"/>
          </p:nvPr>
        </p:nvSpPr>
        <p:spPr/>
        <p:txBody>
          <a:bodyPr>
            <a:normAutofit fontScale="92500" lnSpcReduction="20000"/>
          </a:bodyPr>
          <a:lstStyle/>
          <a:p>
            <a:endParaRPr lang="en-US" dirty="0"/>
          </a:p>
        </p:txBody>
      </p:sp>
      <p:sp>
        <p:nvSpPr>
          <p:cNvPr id="8" name="Content Placeholder 2"/>
          <p:cNvSpPr txBox="1">
            <a:spLocks/>
          </p:cNvSpPr>
          <p:nvPr/>
        </p:nvSpPr>
        <p:spPr>
          <a:xfrm>
            <a:off x="685800" y="1371600"/>
            <a:ext cx="4038600" cy="4906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7AA9AE"/>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7AA9AE"/>
              </a:buClr>
              <a:buFont typeface="Arial" pitchFamily="34" charset="0"/>
              <a:buNone/>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7AA9AE"/>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7AA9AE"/>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7AA9AE"/>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endParaRPr lang="en-US" dirty="0"/>
          </a:p>
        </p:txBody>
      </p:sp>
      <p:pic>
        <p:nvPicPr>
          <p:cNvPr id="7" name="Picture 2" descr="C:\MKURANGA PICTURES\IMG_23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219200"/>
            <a:ext cx="39624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3825081"/>
            <a:ext cx="39624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1471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458200" cy="1143000"/>
          </a:xfrm>
          <a:solidFill>
            <a:srgbClr val="0070C0"/>
          </a:solidFill>
          <a:ln>
            <a:noFill/>
          </a:ln>
        </p:spPr>
        <p:txBody>
          <a:bodyPr>
            <a:noAutofit/>
          </a:bodyPr>
          <a:lstStyle/>
          <a:p>
            <a:pPr algn="ctr"/>
            <a:r>
              <a:rPr lang="en-US" sz="4000" b="1" dirty="0" smtClean="0">
                <a:solidFill>
                  <a:schemeClr val="bg1"/>
                </a:solidFill>
              </a:rPr>
              <a:t>Quality of Pharmaceutical Services: Malaria Treatment in Tanzania</a:t>
            </a:r>
            <a:endParaRPr lang="en-US" sz="4000" b="1" strike="dblStrike" dirty="0">
              <a:solidFill>
                <a:schemeClr val="bg1"/>
              </a:solidFill>
            </a:endParaRPr>
          </a:p>
        </p:txBody>
      </p:sp>
      <p:pic>
        <p:nvPicPr>
          <p:cNvPr id="717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2000" y="2895600"/>
            <a:ext cx="4343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itle 1"/>
          <p:cNvSpPr txBox="1">
            <a:spLocks/>
          </p:cNvSpPr>
          <p:nvPr/>
        </p:nvSpPr>
        <p:spPr>
          <a:xfrm>
            <a:off x="4622800" y="1905000"/>
            <a:ext cx="4114800" cy="1066800"/>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4000" b="1" kern="1200">
                <a:solidFill>
                  <a:schemeClr val="bg1"/>
                </a:solidFill>
                <a:latin typeface="+mj-lt"/>
                <a:ea typeface="+mj-ea"/>
                <a:cs typeface="+mj-cs"/>
              </a:defRPr>
            </a:lvl1pPr>
          </a:lstStyle>
          <a:p>
            <a:pPr algn="ctr"/>
            <a:r>
              <a:rPr lang="en-US" sz="2000" dirty="0" smtClean="0">
                <a:solidFill>
                  <a:schemeClr val="tx1"/>
                </a:solidFill>
              </a:rPr>
              <a:t>% Encounters receiving appropriate malaria treatment in Ruvuma region: 2002-2010</a:t>
            </a:r>
            <a:r>
              <a:rPr lang="en-US" sz="3200" dirty="0" smtClean="0">
                <a:solidFill>
                  <a:srgbClr val="C00000"/>
                </a:solidFill>
              </a:rPr>
              <a:t/>
            </a:r>
            <a:br>
              <a:rPr lang="en-US" sz="3200" dirty="0" smtClean="0">
                <a:solidFill>
                  <a:srgbClr val="C00000"/>
                </a:solidFill>
              </a:rPr>
            </a:br>
            <a:endParaRPr lang="en-US" sz="3200" dirty="0">
              <a:solidFill>
                <a:srgbClr val="C00000"/>
              </a:solidFill>
            </a:endParaRPr>
          </a:p>
        </p:txBody>
      </p:sp>
      <p:pic>
        <p:nvPicPr>
          <p:cNvPr id="19" name="Picture 4" descr="MLIMBA 4"/>
          <p:cNvPicPr>
            <a:picLocks noGrp="1" noChangeAspect="1" noChangeArrowheads="1"/>
          </p:cNvPicPr>
          <p:nvPr>
            <p:ph sz="half" idx="1"/>
          </p:nvPr>
        </p:nvPicPr>
        <p:blipFill rotWithShape="1">
          <a:blip r:embed="rId4">
            <a:extLst>
              <a:ext uri="{28A0092B-C50C-407E-A947-70E740481C1C}">
                <a14:useLocalDpi xmlns:a14="http://schemas.microsoft.com/office/drawing/2010/main" val="0"/>
              </a:ext>
            </a:extLst>
          </a:blip>
          <a:srcRect t="9195"/>
          <a:stretch/>
        </p:blipFill>
        <p:spPr>
          <a:xfrm>
            <a:off x="685800" y="2247900"/>
            <a:ext cx="3886200" cy="2857500"/>
          </a:xfrm>
        </p:spPr>
      </p:pic>
    </p:spTree>
    <p:extLst>
      <p:ext uri="{BB962C8B-B14F-4D97-AF65-F5344CB8AC3E}">
        <p14:creationId xmlns:p14="http://schemas.microsoft.com/office/powerpoint/2010/main" val="879733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534400" cy="1219200"/>
          </a:xfrm>
          <a:solidFill>
            <a:srgbClr val="0070C0"/>
          </a:solidFill>
        </p:spPr>
        <p:txBody>
          <a:bodyPr>
            <a:noAutofit/>
          </a:bodyPr>
          <a:lstStyle/>
          <a:p>
            <a:r>
              <a:rPr lang="en-US" sz="4000" b="1" dirty="0" smtClean="0">
                <a:solidFill>
                  <a:schemeClr val="bg1"/>
                </a:solidFill>
              </a:rPr>
              <a:t>Quality of Pharmaceutical Services:</a:t>
            </a:r>
            <a:br>
              <a:rPr lang="en-US" sz="4000" b="1" dirty="0" smtClean="0">
                <a:solidFill>
                  <a:schemeClr val="bg1"/>
                </a:solidFill>
              </a:rPr>
            </a:br>
            <a:r>
              <a:rPr lang="en-US" sz="4000" b="1" dirty="0" smtClean="0">
                <a:solidFill>
                  <a:schemeClr val="bg1"/>
                </a:solidFill>
              </a:rPr>
              <a:t>Availability of Injections</a:t>
            </a:r>
            <a:r>
              <a:rPr lang="en-US" sz="4000" b="1" dirty="0">
                <a:solidFill>
                  <a:schemeClr val="bg1"/>
                </a:solidFill>
              </a:rPr>
              <a:t> </a:t>
            </a:r>
            <a:r>
              <a:rPr lang="en-US" sz="4000" b="1" dirty="0" smtClean="0">
                <a:solidFill>
                  <a:schemeClr val="bg1"/>
                </a:solidFill>
              </a:rPr>
              <a:t>in Uganda</a:t>
            </a:r>
            <a:endParaRPr lang="en-US" sz="4000" b="1" dirty="0">
              <a:solidFill>
                <a:schemeClr val="bg1"/>
              </a:solidFill>
            </a:endParaRPr>
          </a:p>
        </p:txBody>
      </p:sp>
      <p:graphicFrame>
        <p:nvGraphicFramePr>
          <p:cNvPr id="4" name="Content Placeholder 3"/>
          <p:cNvGraphicFramePr>
            <a:graphicFrameLocks noGrp="1"/>
          </p:cNvGraphicFramePr>
          <p:nvPr>
            <p:ph idx="1"/>
          </p:nvPr>
        </p:nvGraphicFramePr>
        <p:xfrm>
          <a:off x="457200" y="1600200"/>
          <a:ext cx="82296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7965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143000"/>
          </a:xfrm>
          <a:solidFill>
            <a:srgbClr val="0070C0"/>
          </a:solidFill>
        </p:spPr>
        <p:txBody>
          <a:bodyPr>
            <a:noAutofit/>
          </a:bodyPr>
          <a:lstStyle/>
          <a:p>
            <a:pPr algn="ctr"/>
            <a:r>
              <a:rPr lang="en-US" sz="3600" b="1" dirty="0" smtClean="0">
                <a:solidFill>
                  <a:schemeClr val="bg1"/>
                </a:solidFill>
              </a:rPr>
              <a:t>Quality of Pharmaceutical Products in Liberia</a:t>
            </a:r>
            <a:endParaRPr lang="en-US" sz="3600" b="1"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7339205"/>
              </p:ext>
            </p:extLst>
          </p:nvPr>
        </p:nvGraphicFramePr>
        <p:xfrm>
          <a:off x="457200" y="1295400"/>
          <a:ext cx="83058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p:cNvSpPr/>
          <p:nvPr/>
        </p:nvSpPr>
        <p:spPr>
          <a:xfrm>
            <a:off x="7008125" y="4419600"/>
            <a:ext cx="1371600" cy="1447800"/>
          </a:xfrm>
          <a:prstGeom prst="ellipse">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6860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normAutofit fontScale="90000"/>
          </a:bodyPr>
          <a:lstStyle/>
          <a:p>
            <a:pPr algn="ctr"/>
            <a:r>
              <a:rPr lang="en-US" b="1" dirty="0" smtClean="0">
                <a:solidFill>
                  <a:schemeClr val="bg1"/>
                </a:solidFill>
              </a:rPr>
              <a:t>Program Maintenance and Sustainability Beyond Scale-Up</a:t>
            </a:r>
            <a:endParaRPr lang="en-US" b="1" dirty="0">
              <a:solidFill>
                <a:schemeClr val="bg1"/>
              </a:solidFill>
            </a:endParaRPr>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sz="3400" dirty="0" smtClean="0"/>
              <a:t>Private sector responsible for all business-related costs; central and local governments budget for regulatory costs (partially off-set by shop and personnel license fees)</a:t>
            </a:r>
          </a:p>
          <a:p>
            <a:r>
              <a:rPr lang="en-US" sz="3400" dirty="0" smtClean="0"/>
              <a:t>Training institutionalized </a:t>
            </a:r>
            <a:r>
              <a:rPr lang="en-US" sz="3400" dirty="0"/>
              <a:t>through health training institutions </a:t>
            </a:r>
            <a:r>
              <a:rPr lang="en-US" sz="3400" dirty="0" smtClean="0"/>
              <a:t>in Tanzania and Uganda</a:t>
            </a:r>
            <a:endParaRPr lang="en-US" sz="3400" dirty="0"/>
          </a:p>
          <a:p>
            <a:r>
              <a:rPr lang="en-US" sz="3400" dirty="0" smtClean="0"/>
              <a:t>Mobile </a:t>
            </a:r>
            <a:r>
              <a:rPr lang="en-US" sz="3400" dirty="0"/>
              <a:t>t</a:t>
            </a:r>
            <a:r>
              <a:rPr lang="en-US" sz="3400" dirty="0" smtClean="0"/>
              <a:t>echnology has improved ADDO regulatory system and services</a:t>
            </a:r>
          </a:p>
          <a:p>
            <a:pPr lvl="1"/>
            <a:r>
              <a:rPr lang="en-US" sz="3100" dirty="0" smtClean="0"/>
              <a:t>Fees collected through mobile money, data collection and reporting, information exchange</a:t>
            </a:r>
          </a:p>
          <a:p>
            <a:r>
              <a:rPr lang="en-US" sz="3400" dirty="0" smtClean="0"/>
              <a:t>Drug seller provider associations improve: communication, coordination, </a:t>
            </a:r>
            <a:r>
              <a:rPr lang="en-US" sz="3400" dirty="0"/>
              <a:t>product price and </a:t>
            </a:r>
            <a:r>
              <a:rPr lang="en-US" sz="3400" dirty="0" smtClean="0"/>
              <a:t>availability, quality </a:t>
            </a:r>
            <a:r>
              <a:rPr lang="en-US" sz="3400" dirty="0"/>
              <a:t>of service through peer supervision</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7342395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46088" y="215900"/>
            <a:ext cx="8229600" cy="944563"/>
          </a:xfrm>
          <a:solidFill>
            <a:srgbClr val="0070C0"/>
          </a:solidFill>
        </p:spPr>
        <p:txBody>
          <a:bodyPr>
            <a:normAutofit/>
          </a:bodyPr>
          <a:lstStyle/>
          <a:p>
            <a:pPr algn="ctr"/>
            <a:r>
              <a:rPr lang="en-US" altLang="en-US" sz="4000" b="1" dirty="0" smtClean="0">
                <a:solidFill>
                  <a:schemeClr val="bg1"/>
                </a:solidFill>
              </a:rPr>
              <a:t>Key Lessons Learned (1)</a:t>
            </a:r>
          </a:p>
        </p:txBody>
      </p:sp>
      <p:sp>
        <p:nvSpPr>
          <p:cNvPr id="31747" name="Rectangle 3"/>
          <p:cNvSpPr>
            <a:spLocks noGrp="1" noChangeArrowheads="1"/>
          </p:cNvSpPr>
          <p:nvPr>
            <p:ph type="body" idx="1"/>
          </p:nvPr>
        </p:nvSpPr>
        <p:spPr/>
        <p:txBody>
          <a:bodyPr>
            <a:noAutofit/>
          </a:bodyPr>
          <a:lstStyle/>
          <a:p>
            <a:pPr>
              <a:buClr>
                <a:schemeClr val="tx1"/>
              </a:buClr>
            </a:pPr>
            <a:r>
              <a:rPr lang="en-US" altLang="en-US" sz="2800" dirty="0" smtClean="0"/>
              <a:t>Access to essential medicines and pharmaceutical services can </a:t>
            </a:r>
            <a:r>
              <a:rPr lang="en-US" altLang="en-US" sz="2800" dirty="0"/>
              <a:t>be substantially improved </a:t>
            </a:r>
            <a:r>
              <a:rPr lang="en-US" altLang="en-US" sz="2800" dirty="0" smtClean="0"/>
              <a:t>through targeted training, accreditation, and regulation of private-sector drug sellers</a:t>
            </a:r>
          </a:p>
          <a:p>
            <a:pPr>
              <a:buClr>
                <a:schemeClr val="tx1"/>
              </a:buClr>
            </a:pPr>
            <a:r>
              <a:rPr lang="en-US" altLang="en-US" sz="2800" dirty="0" smtClean="0"/>
              <a:t>Even prescription drugs can be rationally dispensed at grass roots drug outlets</a:t>
            </a:r>
          </a:p>
          <a:p>
            <a:pPr>
              <a:buClr>
                <a:schemeClr val="tx1"/>
              </a:buClr>
            </a:pPr>
            <a:r>
              <a:rPr lang="en-US" altLang="en-US" sz="2800" dirty="0" smtClean="0"/>
              <a:t>Periodic inspection and monitoring is mandatory to support improvement in regulatory adherence and rational dispensing and use</a:t>
            </a:r>
          </a:p>
          <a:p>
            <a:pPr>
              <a:lnSpc>
                <a:spcPct val="90000"/>
              </a:lnSpc>
              <a:buClr>
                <a:schemeClr val="tx1"/>
              </a:buClr>
            </a:pPr>
            <a:r>
              <a:rPr lang="en-US" altLang="en-US" sz="2800" dirty="0" smtClean="0"/>
              <a:t>For program success, broad-based support from stakeholders (public/private) is necessary</a:t>
            </a:r>
          </a:p>
          <a:p>
            <a:pPr>
              <a:buClr>
                <a:schemeClr val="tx1"/>
              </a:buClr>
              <a:buFont typeface="Wingdings" pitchFamily="2" charset="2"/>
              <a:buChar char="ü"/>
            </a:pPr>
            <a:endParaRPr lang="en-US" altLang="en-US" sz="2600" dirty="0" smtClean="0"/>
          </a:p>
        </p:txBody>
      </p:sp>
    </p:spTree>
    <p:extLst>
      <p:ext uri="{BB962C8B-B14F-4D97-AF65-F5344CB8AC3E}">
        <p14:creationId xmlns:p14="http://schemas.microsoft.com/office/powerpoint/2010/main" val="3112649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solidFill>
            <a:srgbClr val="0070C0"/>
          </a:solidFill>
        </p:spPr>
        <p:txBody>
          <a:bodyPr>
            <a:normAutofit/>
          </a:bodyPr>
          <a:lstStyle/>
          <a:p>
            <a:pPr algn="ctr"/>
            <a:r>
              <a:rPr lang="en-US" altLang="en-US" sz="4000" b="1" dirty="0" smtClean="0">
                <a:solidFill>
                  <a:schemeClr val="bg1"/>
                </a:solidFill>
              </a:rPr>
              <a:t>Key Lessons Learned (2)</a:t>
            </a:r>
            <a:endParaRPr lang="en-US" altLang="en-US" sz="4000" dirty="0" smtClean="0">
              <a:solidFill>
                <a:schemeClr val="bg1"/>
              </a:solidFill>
            </a:endParaRPr>
          </a:p>
        </p:txBody>
      </p:sp>
      <p:sp>
        <p:nvSpPr>
          <p:cNvPr id="32771" name="Rectangle 3"/>
          <p:cNvSpPr>
            <a:spLocks noGrp="1" noChangeArrowheads="1"/>
          </p:cNvSpPr>
          <p:nvPr>
            <p:ph type="body" idx="1"/>
          </p:nvPr>
        </p:nvSpPr>
        <p:spPr>
          <a:xfrm>
            <a:off x="457200" y="1600200"/>
            <a:ext cx="8229600" cy="4984750"/>
          </a:xfrm>
        </p:spPr>
        <p:txBody>
          <a:bodyPr>
            <a:noAutofit/>
          </a:bodyPr>
          <a:lstStyle/>
          <a:p>
            <a:pPr>
              <a:lnSpc>
                <a:spcPct val="90000"/>
              </a:lnSpc>
              <a:buClr>
                <a:schemeClr val="tx1"/>
              </a:buClr>
            </a:pPr>
            <a:r>
              <a:rPr lang="en-US" altLang="en-US" sz="2800" dirty="0"/>
              <a:t>Participatory approach to project’s design and implementation is crucial</a:t>
            </a:r>
          </a:p>
          <a:p>
            <a:pPr>
              <a:lnSpc>
                <a:spcPct val="90000"/>
              </a:lnSpc>
              <a:buClr>
                <a:schemeClr val="tx1"/>
              </a:buClr>
            </a:pPr>
            <a:r>
              <a:rPr lang="en-US" altLang="en-US" sz="2800" dirty="0"/>
              <a:t>Building on existing system/framework (public/private) and appropriate incentives to support commercial success is vital for sustainability</a:t>
            </a:r>
          </a:p>
          <a:p>
            <a:pPr>
              <a:lnSpc>
                <a:spcPct val="90000"/>
              </a:lnSpc>
              <a:buClr>
                <a:schemeClr val="tx1"/>
              </a:buClr>
            </a:pPr>
            <a:r>
              <a:rPr lang="en-US" altLang="en-US" sz="2800" dirty="0" smtClean="0"/>
              <a:t>Regulatory authority decentralization is very promising but needs enabling and resource commitment</a:t>
            </a:r>
          </a:p>
          <a:p>
            <a:pPr>
              <a:lnSpc>
                <a:spcPct val="90000"/>
              </a:lnSpc>
              <a:buClr>
                <a:schemeClr val="tx1"/>
              </a:buClr>
            </a:pPr>
            <a:r>
              <a:rPr lang="en-US" altLang="en-US" sz="2800" dirty="0" smtClean="0"/>
              <a:t>Supervision and monitoring are complex, time consuming, and still pose an enormous challenge to implementing countries</a:t>
            </a:r>
          </a:p>
        </p:txBody>
      </p:sp>
    </p:spTree>
    <p:extLst>
      <p:ext uri="{BB962C8B-B14F-4D97-AF65-F5344CB8AC3E}">
        <p14:creationId xmlns:p14="http://schemas.microsoft.com/office/powerpoint/2010/main" val="12988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normAutofit fontScale="90000"/>
          </a:bodyPr>
          <a:lstStyle/>
          <a:p>
            <a:r>
              <a:rPr lang="en-US" sz="4000" b="1" dirty="0" smtClean="0">
                <a:solidFill>
                  <a:schemeClr val="bg1"/>
                </a:solidFill>
              </a:rPr>
              <a:t>Facilitating Accredited Drug Seller Initiative Expansion</a:t>
            </a:r>
            <a:endParaRPr lang="en-US" sz="4000" b="1" dirty="0">
              <a:solidFill>
                <a:schemeClr val="bg1"/>
              </a:solidFill>
            </a:endParaRPr>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r>
              <a:rPr lang="en-US" sz="3300" dirty="0" smtClean="0"/>
              <a:t>MSH has received a grant to facilitate expansion of accredited drug seller initiatives in Africa (LaunchDSI)</a:t>
            </a:r>
          </a:p>
          <a:p>
            <a:r>
              <a:rPr lang="en-US" sz="3300" dirty="0" smtClean="0"/>
              <a:t>LaunchDSI </a:t>
            </a:r>
            <a:r>
              <a:rPr lang="en-US" sz="3300" dirty="0"/>
              <a:t>will use three mechanisms to assist interested </a:t>
            </a:r>
            <a:r>
              <a:rPr lang="en-US" sz="3300" dirty="0" smtClean="0"/>
              <a:t>countries:</a:t>
            </a:r>
            <a:endParaRPr lang="en-US" sz="3300" dirty="0"/>
          </a:p>
          <a:p>
            <a:pPr lvl="1"/>
            <a:r>
              <a:rPr lang="en-US" sz="3200" i="1" dirty="0"/>
              <a:t>Information and </a:t>
            </a:r>
            <a:r>
              <a:rPr lang="en-US" sz="3200" i="1" dirty="0" smtClean="0"/>
              <a:t>guidance: </a:t>
            </a:r>
            <a:r>
              <a:rPr lang="en-US" sz="3200" dirty="0" smtClean="0"/>
              <a:t>Determine feasibility </a:t>
            </a:r>
            <a:r>
              <a:rPr lang="en-US" sz="3200" dirty="0"/>
              <a:t>of adapting </a:t>
            </a:r>
            <a:r>
              <a:rPr lang="en-US" sz="3200" dirty="0" smtClean="0"/>
              <a:t> the accredited drug seller model</a:t>
            </a:r>
            <a:endParaRPr lang="en-US" sz="3200" dirty="0"/>
          </a:p>
          <a:p>
            <a:pPr lvl="1"/>
            <a:r>
              <a:rPr lang="en-US" sz="3200" i="1" dirty="0"/>
              <a:t>Technical </a:t>
            </a:r>
            <a:r>
              <a:rPr lang="en-US" sz="3200" i="1" dirty="0" smtClean="0"/>
              <a:t>assistance: </a:t>
            </a:r>
            <a:r>
              <a:rPr lang="en-US" sz="3200" dirty="0"/>
              <a:t>D</a:t>
            </a:r>
            <a:r>
              <a:rPr lang="en-US" sz="3200" dirty="0" smtClean="0"/>
              <a:t>evelop capacity </a:t>
            </a:r>
            <a:r>
              <a:rPr lang="en-US" sz="3200" dirty="0"/>
              <a:t>to carry out </a:t>
            </a:r>
            <a:r>
              <a:rPr lang="en-US" sz="3200" dirty="0" smtClean="0"/>
              <a:t>implementation of </a:t>
            </a:r>
            <a:r>
              <a:rPr lang="en-US" sz="3200" dirty="0"/>
              <a:t>an </a:t>
            </a:r>
            <a:r>
              <a:rPr lang="en-US" sz="3200" dirty="0" smtClean="0"/>
              <a:t>initiative</a:t>
            </a:r>
          </a:p>
          <a:p>
            <a:pPr lvl="1"/>
            <a:r>
              <a:rPr lang="en-US" sz="3200" i="1" dirty="0" smtClean="0"/>
              <a:t>Small </a:t>
            </a:r>
            <a:r>
              <a:rPr lang="en-US" sz="3200" i="1" dirty="0"/>
              <a:t>start-up </a:t>
            </a:r>
            <a:r>
              <a:rPr lang="en-US" sz="3200" i="1" dirty="0" smtClean="0"/>
              <a:t>grants: </a:t>
            </a:r>
            <a:r>
              <a:rPr lang="en-US" sz="3200" dirty="0"/>
              <a:t>H</a:t>
            </a:r>
            <a:r>
              <a:rPr lang="en-US" sz="3200" dirty="0" smtClean="0"/>
              <a:t>elp a limited number of countries move </a:t>
            </a:r>
            <a:r>
              <a:rPr lang="en-US" sz="3200" dirty="0"/>
              <a:t>forward with </a:t>
            </a:r>
            <a:r>
              <a:rPr lang="en-US" sz="3200" dirty="0" smtClean="0"/>
              <a:t>planning</a:t>
            </a:r>
          </a:p>
          <a:p>
            <a:r>
              <a:rPr lang="en-US" sz="3300" dirty="0"/>
              <a:t>L</a:t>
            </a:r>
            <a:r>
              <a:rPr lang="en-US" sz="3300" dirty="0" smtClean="0"/>
              <a:t>aunchDSI </a:t>
            </a:r>
            <a:r>
              <a:rPr lang="en-US" sz="3300" dirty="0"/>
              <a:t>has created a resource center located within the MSH Tanzania </a:t>
            </a:r>
            <a:r>
              <a:rPr lang="en-US" sz="3300" dirty="0" smtClean="0"/>
              <a:t>office</a:t>
            </a:r>
          </a:p>
          <a:p>
            <a:r>
              <a:rPr lang="en-US" sz="3300" dirty="0" smtClean="0"/>
              <a:t>Expressions of interest are now being solicited</a:t>
            </a:r>
            <a:endParaRPr lang="en-US" sz="3300" dirty="0"/>
          </a:p>
        </p:txBody>
      </p:sp>
    </p:spTree>
    <p:extLst>
      <p:ext uri="{BB962C8B-B14F-4D97-AF65-F5344CB8AC3E}">
        <p14:creationId xmlns:p14="http://schemas.microsoft.com/office/powerpoint/2010/main" val="4039359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0"/>
          <p:cNvSpPr>
            <a:spLocks noGrp="1"/>
          </p:cNvSpPr>
          <p:nvPr>
            <p:ph type="title"/>
          </p:nvPr>
        </p:nvSpPr>
        <p:spPr>
          <a:xfrm>
            <a:off x="685800" y="228600"/>
            <a:ext cx="8305800" cy="1143000"/>
          </a:xfrm>
          <a:solidFill>
            <a:srgbClr val="0070C0"/>
          </a:solidFill>
          <a:ln>
            <a:noFill/>
          </a:ln>
        </p:spPr>
        <p:style>
          <a:lnRef idx="2">
            <a:schemeClr val="dk1"/>
          </a:lnRef>
          <a:fillRef idx="1">
            <a:schemeClr val="lt1"/>
          </a:fillRef>
          <a:effectRef idx="0">
            <a:schemeClr val="dk1"/>
          </a:effectRef>
          <a:fontRef idx="minor">
            <a:schemeClr val="dk1"/>
          </a:fontRef>
        </p:style>
        <p:txBody>
          <a:bodyPr>
            <a:noAutofit/>
          </a:bodyPr>
          <a:lstStyle/>
          <a:p>
            <a:pPr algn="ctr"/>
            <a:r>
              <a:rPr lang="en-US" altLang="en-US" sz="4000" b="1" dirty="0" smtClean="0">
                <a:solidFill>
                  <a:schemeClr val="bg1"/>
                </a:solidFill>
              </a:rPr>
              <a:t>Drug Sellers</a:t>
            </a:r>
            <a:r>
              <a:rPr lang="en-US" sz="4000" b="1" dirty="0" smtClean="0">
                <a:solidFill>
                  <a:schemeClr val="bg1"/>
                </a:solidFill>
              </a:rPr>
              <a:t>—</a:t>
            </a:r>
            <a:r>
              <a:rPr lang="en-US" altLang="en-US" sz="4000" b="1" dirty="0" smtClean="0">
                <a:solidFill>
                  <a:schemeClr val="bg1"/>
                </a:solidFill>
              </a:rPr>
              <a:t>Opportunity for Improved Access </a:t>
            </a:r>
          </a:p>
        </p:txBody>
      </p:sp>
      <p:sp>
        <p:nvSpPr>
          <p:cNvPr id="16387" name="Content Placeholder 11"/>
          <p:cNvSpPr>
            <a:spLocks noGrp="1"/>
          </p:cNvSpPr>
          <p:nvPr>
            <p:ph idx="1"/>
          </p:nvPr>
        </p:nvSpPr>
        <p:spPr>
          <a:xfrm>
            <a:off x="4495800" y="1524000"/>
            <a:ext cx="4419600" cy="4800600"/>
          </a:xfrm>
        </p:spPr>
        <p:txBody>
          <a:bodyPr>
            <a:normAutofit lnSpcReduction="10000"/>
          </a:bodyPr>
          <a:lstStyle/>
          <a:p>
            <a:pPr eaLnBrk="1" hangingPunct="1"/>
            <a:r>
              <a:rPr lang="en-US" altLang="en-US" sz="2200" dirty="0" smtClean="0"/>
              <a:t>First choice for 45+% of medicine purchases</a:t>
            </a:r>
          </a:p>
          <a:p>
            <a:r>
              <a:rPr lang="en-US" altLang="en-US" sz="2200" dirty="0" smtClean="0"/>
              <a:t>Over 9,000 drug shops compared to nearly 800 </a:t>
            </a:r>
            <a:r>
              <a:rPr lang="en-US" altLang="en-US" sz="2200" dirty="0"/>
              <a:t>registered </a:t>
            </a:r>
            <a:r>
              <a:rPr lang="en-US" altLang="en-US" sz="2200" dirty="0" smtClean="0"/>
              <a:t>pharmacies in </a:t>
            </a:r>
            <a:r>
              <a:rPr lang="en-US" altLang="en-US" sz="2200" dirty="0"/>
              <a:t>Tanzania</a:t>
            </a:r>
            <a:endParaRPr lang="en-US" altLang="en-US" sz="2200" dirty="0" smtClean="0"/>
          </a:p>
          <a:p>
            <a:pPr eaLnBrk="1" hangingPunct="1"/>
            <a:r>
              <a:rPr lang="en-US" altLang="en-US" sz="2200" dirty="0" smtClean="0"/>
              <a:t>Close proximity—95% of population within 5 km of a drug shop </a:t>
            </a:r>
          </a:p>
          <a:p>
            <a:pPr eaLnBrk="1" hangingPunct="1"/>
            <a:r>
              <a:rPr lang="en-US" altLang="en-US" sz="2200" dirty="0" smtClean="0"/>
              <a:t>Perception of being more personal; flexible payment methods</a:t>
            </a:r>
          </a:p>
          <a:p>
            <a:pPr eaLnBrk="1" hangingPunct="1"/>
            <a:r>
              <a:rPr lang="en-US" altLang="en-US" sz="2200" dirty="0" smtClean="0"/>
              <a:t>Public health facilities often farther away; essential medicines often out-of-stock</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p:txBody>
      </p:sp>
      <p:pic>
        <p:nvPicPr>
          <p:cNvPr id="16388" name="Picture 4" descr="Chicago DLD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828800"/>
            <a:ext cx="3886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19627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6096000" cy="990600"/>
          </a:xfrm>
          <a:solidFill>
            <a:srgbClr val="0070C0"/>
          </a:solidFill>
        </p:spPr>
        <p:txBody>
          <a:bodyPr>
            <a:noAutofit/>
          </a:bodyPr>
          <a:lstStyle/>
          <a:p>
            <a:r>
              <a:rPr lang="en-US" b="1" dirty="0">
                <a:solidFill>
                  <a:schemeClr val="bg1"/>
                </a:solidFill>
              </a:rPr>
              <a:t>Asante Sana!</a:t>
            </a: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905000" y="2514600"/>
            <a:ext cx="5562600" cy="2590800"/>
          </a:xfrm>
          <a:prstGeom prst="rect">
            <a:avLst/>
          </a:prstGeom>
        </p:spPr>
      </p:pic>
      <p:sp>
        <p:nvSpPr>
          <p:cNvPr id="3" name="TextBox 2"/>
          <p:cNvSpPr txBox="1"/>
          <p:nvPr/>
        </p:nvSpPr>
        <p:spPr>
          <a:xfrm>
            <a:off x="2743200" y="6019800"/>
            <a:ext cx="4267200" cy="646331"/>
          </a:xfrm>
          <a:prstGeom prst="rect">
            <a:avLst/>
          </a:prstGeom>
          <a:noFill/>
        </p:spPr>
        <p:txBody>
          <a:bodyPr wrap="square" rtlCol="0">
            <a:spAutoFit/>
          </a:bodyPr>
          <a:lstStyle/>
          <a:p>
            <a:r>
              <a:rPr lang="en-US" sz="3600" dirty="0" smtClean="0"/>
              <a:t>www/LaunchDSI.org</a:t>
            </a:r>
            <a:endParaRPr lang="en-US" sz="3600" dirty="0"/>
          </a:p>
        </p:txBody>
      </p:sp>
    </p:spTree>
    <p:extLst>
      <p:ext uri="{BB962C8B-B14F-4D97-AF65-F5344CB8AC3E}">
        <p14:creationId xmlns:p14="http://schemas.microsoft.com/office/powerpoint/2010/main" val="67828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534400" cy="1066800"/>
          </a:xfrm>
          <a:solidFill>
            <a:srgbClr val="0070C0"/>
          </a:solidFill>
        </p:spPr>
        <p:txBody>
          <a:bodyPr>
            <a:normAutofit fontScale="90000"/>
          </a:bodyPr>
          <a:lstStyle/>
          <a:p>
            <a:pPr algn="ctr"/>
            <a:r>
              <a:rPr lang="en-US" b="1" dirty="0">
                <a:solidFill>
                  <a:schemeClr val="bg1"/>
                </a:solidFill>
              </a:rPr>
              <a:t>Medicine Access </a:t>
            </a:r>
            <a:r>
              <a:rPr lang="en-US" b="1" dirty="0" smtClean="0">
                <a:solidFill>
                  <a:schemeClr val="bg1"/>
                </a:solidFill>
              </a:rPr>
              <a:t>and Drug Sellers— </a:t>
            </a:r>
            <a:br>
              <a:rPr lang="en-US" b="1" dirty="0" smtClean="0">
                <a:solidFill>
                  <a:schemeClr val="bg1"/>
                </a:solidFill>
              </a:rPr>
            </a:br>
            <a:r>
              <a:rPr lang="en-US" b="1" dirty="0" smtClean="0">
                <a:solidFill>
                  <a:schemeClr val="bg1"/>
                </a:solidFill>
              </a:rPr>
              <a:t>The Problem </a:t>
            </a:r>
            <a:endParaRPr lang="en-US" b="1" dirty="0">
              <a:solidFill>
                <a:schemeClr val="bg1"/>
              </a:solidFill>
            </a:endParaRPr>
          </a:p>
        </p:txBody>
      </p:sp>
      <p:sp>
        <p:nvSpPr>
          <p:cNvPr id="3" name="Content Placeholder 2"/>
          <p:cNvSpPr>
            <a:spLocks noGrp="1"/>
          </p:cNvSpPr>
          <p:nvPr>
            <p:ph sz="half" idx="1"/>
          </p:nvPr>
        </p:nvSpPr>
        <p:spPr>
          <a:xfrm>
            <a:off x="2895600" y="1371600"/>
            <a:ext cx="3733800" cy="5105400"/>
          </a:xfrm>
        </p:spPr>
        <p:txBody>
          <a:bodyPr>
            <a:normAutofit fontScale="85000" lnSpcReduction="20000"/>
          </a:bodyPr>
          <a:lstStyle/>
          <a:p>
            <a:pPr marL="171450" indent="-171450"/>
            <a:r>
              <a:rPr lang="en-US" altLang="en-US" dirty="0"/>
              <a:t>Unqualified, untrained staff </a:t>
            </a:r>
          </a:p>
          <a:p>
            <a:pPr marL="171450" indent="-171450"/>
            <a:r>
              <a:rPr lang="en-US" altLang="en-US" dirty="0" smtClean="0"/>
              <a:t>Sale of unauthorized products</a:t>
            </a:r>
          </a:p>
          <a:p>
            <a:pPr marL="171450" indent="-171450"/>
            <a:r>
              <a:rPr lang="en-US" altLang="en-US" dirty="0" smtClean="0"/>
              <a:t>Poor medicine storage conditions</a:t>
            </a:r>
          </a:p>
          <a:p>
            <a:pPr marL="171450" indent="-171450"/>
            <a:r>
              <a:rPr lang="en-US" altLang="en-US" dirty="0" smtClean="0"/>
              <a:t>Unknown medicine  quality</a:t>
            </a:r>
            <a:endParaRPr lang="en-US" altLang="en-US" dirty="0"/>
          </a:p>
          <a:p>
            <a:pPr marL="171450" indent="-171450"/>
            <a:r>
              <a:rPr lang="en-US" altLang="en-US" dirty="0"/>
              <a:t>Unreliable supply of </a:t>
            </a:r>
            <a:r>
              <a:rPr lang="en-US" altLang="en-US" dirty="0" smtClean="0"/>
              <a:t>medicines </a:t>
            </a:r>
            <a:endParaRPr lang="en-US" altLang="en-US" dirty="0"/>
          </a:p>
          <a:p>
            <a:pPr marL="171450" indent="-171450"/>
            <a:r>
              <a:rPr lang="en-US" altLang="en-US" dirty="0"/>
              <a:t>High </a:t>
            </a:r>
            <a:r>
              <a:rPr lang="en-US" altLang="en-US" dirty="0" smtClean="0"/>
              <a:t>medicine </a:t>
            </a:r>
            <a:r>
              <a:rPr lang="en-US" altLang="en-US" dirty="0"/>
              <a:t>prices</a:t>
            </a:r>
          </a:p>
          <a:p>
            <a:pPr marL="171450" indent="-171450"/>
            <a:r>
              <a:rPr lang="en-US" altLang="en-US" dirty="0"/>
              <a:t>Inadequate </a:t>
            </a:r>
            <a:r>
              <a:rPr lang="en-US" altLang="en-US" dirty="0" smtClean="0"/>
              <a:t>regulatory enforcement mechanisms </a:t>
            </a:r>
            <a:endParaRPr lang="en-US" altLang="en-US" dirty="0"/>
          </a:p>
          <a:p>
            <a:pPr marL="171450" indent="-171450"/>
            <a:r>
              <a:rPr lang="en-US" altLang="en-US" dirty="0"/>
              <a:t>Insufficient variety of legally available </a:t>
            </a:r>
            <a:r>
              <a:rPr lang="en-US" altLang="en-US" dirty="0" smtClean="0"/>
              <a:t>medicines</a:t>
            </a:r>
            <a:endParaRPr lang="en-US" dirty="0"/>
          </a:p>
        </p:txBody>
      </p:sp>
      <p:pic>
        <p:nvPicPr>
          <p:cNvPr id="5" name="Content Placeholder 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480391" y="1447800"/>
            <a:ext cx="252292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3771900"/>
            <a:ext cx="25146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3769272"/>
            <a:ext cx="2450114"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1371600"/>
            <a:ext cx="2406157" cy="2209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288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01000" cy="838200"/>
          </a:xfrm>
          <a:solidFill>
            <a:srgbClr val="0070C0"/>
          </a:solidFill>
        </p:spPr>
        <p:txBody>
          <a:bodyPr>
            <a:normAutofit/>
          </a:bodyPr>
          <a:lstStyle/>
          <a:p>
            <a:pPr algn="ctr"/>
            <a:r>
              <a:rPr lang="en-US" altLang="en-US" sz="4000" b="1" dirty="0">
                <a:solidFill>
                  <a:schemeClr val="bg1"/>
                </a:solidFill>
              </a:rPr>
              <a:t>Drug </a:t>
            </a:r>
            <a:r>
              <a:rPr lang="en-US" altLang="en-US" sz="4000" b="1" dirty="0" smtClean="0">
                <a:solidFill>
                  <a:schemeClr val="bg1"/>
                </a:solidFill>
              </a:rPr>
              <a:t>Sellers</a:t>
            </a:r>
            <a:r>
              <a:rPr lang="en-US" altLang="en-US" sz="4000" b="1" dirty="0" smtClean="0">
                <a:solidFill>
                  <a:schemeClr val="bg1"/>
                </a:solidFill>
                <a:latin typeface="Calibri"/>
              </a:rPr>
              <a:t>—</a:t>
            </a:r>
            <a:r>
              <a:rPr lang="en-US" altLang="en-US" sz="4000" b="1" dirty="0" smtClean="0">
                <a:solidFill>
                  <a:schemeClr val="bg1"/>
                </a:solidFill>
              </a:rPr>
              <a:t>The </a:t>
            </a:r>
            <a:r>
              <a:rPr lang="en-US" altLang="en-US" sz="4000" b="1" dirty="0">
                <a:solidFill>
                  <a:schemeClr val="bg1"/>
                </a:solidFill>
              </a:rPr>
              <a:t>Strategy (1)</a:t>
            </a:r>
            <a:endParaRPr lang="en-US" sz="4000" b="1"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8842263"/>
              </p:ext>
            </p:extLst>
          </p:nvPr>
        </p:nvGraphicFramePr>
        <p:xfrm>
          <a:off x="685800" y="990600"/>
          <a:ext cx="82296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711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792162"/>
          </a:xfrm>
          <a:solidFill>
            <a:srgbClr val="0070C0"/>
          </a:solidFill>
        </p:spPr>
        <p:txBody>
          <a:bodyPr>
            <a:normAutofit/>
          </a:bodyPr>
          <a:lstStyle/>
          <a:p>
            <a:pPr algn="ctr"/>
            <a:r>
              <a:rPr lang="en-US" altLang="en-US" sz="4000" b="1" dirty="0">
                <a:solidFill>
                  <a:schemeClr val="bg1"/>
                </a:solidFill>
              </a:rPr>
              <a:t>Drug </a:t>
            </a:r>
            <a:r>
              <a:rPr lang="en-US" altLang="en-US" sz="4000" b="1" dirty="0" smtClean="0">
                <a:solidFill>
                  <a:schemeClr val="bg1"/>
                </a:solidFill>
              </a:rPr>
              <a:t>Sellers</a:t>
            </a:r>
            <a:r>
              <a:rPr lang="en-US" altLang="en-US" sz="4000" b="1" dirty="0" smtClean="0">
                <a:solidFill>
                  <a:schemeClr val="bg1"/>
                </a:solidFill>
                <a:latin typeface="Calibri"/>
              </a:rPr>
              <a:t>—</a:t>
            </a:r>
            <a:r>
              <a:rPr lang="en-US" altLang="en-US" sz="4000" b="1" dirty="0" smtClean="0">
                <a:solidFill>
                  <a:schemeClr val="bg1"/>
                </a:solidFill>
              </a:rPr>
              <a:t>The </a:t>
            </a:r>
            <a:r>
              <a:rPr lang="en-US" altLang="en-US" sz="4000" b="1" dirty="0">
                <a:solidFill>
                  <a:schemeClr val="bg1"/>
                </a:solidFill>
              </a:rPr>
              <a:t>Strategy (2)</a:t>
            </a:r>
            <a:endParaRPr lang="en-US" sz="4000" b="1"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76231725"/>
              </p:ext>
            </p:extLst>
          </p:nvPr>
        </p:nvGraphicFramePr>
        <p:xfrm>
          <a:off x="685800" y="1295400"/>
          <a:ext cx="8229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80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0"/>
          <p:cNvSpPr>
            <a:spLocks noGrp="1"/>
          </p:cNvSpPr>
          <p:nvPr>
            <p:ph type="title"/>
          </p:nvPr>
        </p:nvSpPr>
        <p:spPr>
          <a:solidFill>
            <a:srgbClr val="0070C0"/>
          </a:solidFill>
          <a:ln>
            <a:noFill/>
          </a:ln>
        </p:spPr>
        <p:style>
          <a:lnRef idx="2">
            <a:schemeClr val="dk1"/>
          </a:lnRef>
          <a:fillRef idx="1">
            <a:schemeClr val="lt1"/>
          </a:fillRef>
          <a:effectRef idx="0">
            <a:schemeClr val="dk1"/>
          </a:effectRef>
          <a:fontRef idx="minor">
            <a:schemeClr val="dk1"/>
          </a:fontRef>
        </p:style>
        <p:txBody>
          <a:bodyPr>
            <a:noAutofit/>
          </a:bodyPr>
          <a:lstStyle/>
          <a:p>
            <a:pPr algn="ctr"/>
            <a:r>
              <a:rPr lang="en-US" altLang="en-US" sz="4000" b="1" dirty="0" smtClean="0">
                <a:solidFill>
                  <a:schemeClr val="bg1"/>
                </a:solidFill>
              </a:rPr>
              <a:t>Tanzania’s ADDOs </a:t>
            </a:r>
            <a:r>
              <a:rPr lang="en-US" altLang="en-US" sz="4000" b="1" dirty="0">
                <a:solidFill>
                  <a:schemeClr val="bg1"/>
                </a:solidFill>
              </a:rPr>
              <a:t>from </a:t>
            </a:r>
            <a:r>
              <a:rPr lang="en-US" altLang="en-US" sz="4000" b="1" dirty="0" smtClean="0">
                <a:solidFill>
                  <a:schemeClr val="bg1"/>
                </a:solidFill>
              </a:rPr>
              <a:t>Concept </a:t>
            </a:r>
            <a:r>
              <a:rPr lang="en-US" altLang="en-US" sz="4000" b="1" dirty="0">
                <a:solidFill>
                  <a:schemeClr val="bg1"/>
                </a:solidFill>
              </a:rPr>
              <a:t>to </a:t>
            </a:r>
            <a:r>
              <a:rPr lang="en-US" altLang="en-US" sz="4000" b="1" dirty="0" smtClean="0">
                <a:solidFill>
                  <a:schemeClr val="bg1"/>
                </a:solidFill>
              </a:rPr>
              <a:t>Scale-up</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357928982"/>
              </p:ext>
            </p:extLst>
          </p:nvPr>
        </p:nvGraphicFramePr>
        <p:xfrm>
          <a:off x="533400" y="1371600"/>
          <a:ext cx="8610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4462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DDO Old and New Models_Page_1"/>
          <p:cNvPicPr>
            <a:picLocks noGrp="1"/>
          </p:cNvPicPr>
          <p:nvPr>
            <p:ph idx="1"/>
          </p:nvPr>
        </p:nvPicPr>
        <p:blipFill>
          <a:blip r:embed="rId3" cstate="print">
            <a:extLst>
              <a:ext uri="{28A0092B-C50C-407E-A947-70E740481C1C}">
                <a14:useLocalDpi xmlns:a14="http://schemas.microsoft.com/office/drawing/2010/main" val="0"/>
              </a:ext>
            </a:extLst>
          </a:blip>
          <a:srcRect l="6471" t="8182" r="6117" b="35727"/>
          <a:stretch>
            <a:fillRect/>
          </a:stretch>
        </p:blipFill>
        <p:spPr bwMode="auto">
          <a:xfrm>
            <a:off x="304800" y="1447800"/>
            <a:ext cx="4211017" cy="4525963"/>
          </a:xfrm>
          <a:prstGeom prst="rect">
            <a:avLst/>
          </a:prstGeom>
          <a:noFill/>
          <a:ln>
            <a:noFill/>
          </a:ln>
        </p:spPr>
      </p:pic>
      <p:sp>
        <p:nvSpPr>
          <p:cNvPr id="2" name="Title 1"/>
          <p:cNvSpPr>
            <a:spLocks noGrp="1"/>
          </p:cNvSpPr>
          <p:nvPr>
            <p:ph type="title"/>
          </p:nvPr>
        </p:nvSpPr>
        <p:spPr>
          <a:solidFill>
            <a:srgbClr val="0070C0"/>
          </a:solidFill>
          <a:ln>
            <a:noFill/>
          </a:ln>
        </p:spPr>
        <p:txBody>
          <a:bodyPr>
            <a:noAutofit/>
          </a:bodyPr>
          <a:lstStyle/>
          <a:p>
            <a:pPr algn="ctr"/>
            <a:r>
              <a:rPr lang="en-US" sz="4000" b="1" dirty="0" smtClean="0">
                <a:solidFill>
                  <a:schemeClr val="bg1"/>
                </a:solidFill>
              </a:rPr>
              <a:t>Decentralized Implementation to Support Scale-up</a:t>
            </a:r>
            <a:endParaRPr lang="en-US" sz="4000" b="1" dirty="0">
              <a:solidFill>
                <a:schemeClr val="bg1"/>
              </a:solidFill>
            </a:endParaRPr>
          </a:p>
        </p:txBody>
      </p:sp>
      <p:sp>
        <p:nvSpPr>
          <p:cNvPr id="6" name="Pentagon 5"/>
          <p:cNvSpPr>
            <a:spLocks noChangeArrowheads="1"/>
          </p:cNvSpPr>
          <p:nvPr/>
        </p:nvSpPr>
        <p:spPr bwMode="auto">
          <a:xfrm>
            <a:off x="4572000" y="2083434"/>
            <a:ext cx="440674" cy="3555365"/>
          </a:xfrm>
          <a:prstGeom prst="homePlate">
            <a:avLst>
              <a:gd name="adj" fmla="val 93176"/>
            </a:avLst>
          </a:prstGeom>
          <a:solidFill>
            <a:srgbClr val="FDE9D9"/>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dirty="0">
              <a:solidFill>
                <a:prstClr val="black"/>
              </a:solidFill>
            </a:endParaRPr>
          </a:p>
        </p:txBody>
      </p:sp>
      <p:pic>
        <p:nvPicPr>
          <p:cNvPr id="7" name="Content Placeholder 6" descr="ADDO Old and New Models_Page_2"/>
          <p:cNvPicPr>
            <a:picLocks/>
          </p:cNvPicPr>
          <p:nvPr/>
        </p:nvPicPr>
        <p:blipFill>
          <a:blip r:embed="rId4" cstate="print">
            <a:extLst>
              <a:ext uri="{28A0092B-C50C-407E-A947-70E740481C1C}">
                <a14:useLocalDpi xmlns:a14="http://schemas.microsoft.com/office/drawing/2010/main" val="0"/>
              </a:ext>
            </a:extLst>
          </a:blip>
          <a:srcRect l="5025" t="8179" r="6409" b="39742"/>
          <a:stretch>
            <a:fillRect/>
          </a:stretch>
        </p:blipFill>
        <p:spPr bwMode="auto">
          <a:xfrm>
            <a:off x="5029200" y="1447800"/>
            <a:ext cx="3991928" cy="4571999"/>
          </a:xfrm>
          <a:prstGeom prst="rect">
            <a:avLst/>
          </a:prstGeom>
          <a:noFill/>
          <a:ln>
            <a:noFill/>
          </a:ln>
        </p:spPr>
      </p:pic>
    </p:spTree>
    <p:extLst>
      <p:ext uri="{BB962C8B-B14F-4D97-AF65-F5344CB8AC3E}">
        <p14:creationId xmlns:p14="http://schemas.microsoft.com/office/powerpoint/2010/main" val="4132657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normAutofit fontScale="90000"/>
          </a:bodyPr>
          <a:lstStyle/>
          <a:p>
            <a:pPr algn="ctr"/>
            <a:r>
              <a:rPr lang="en-US" b="1" dirty="0">
                <a:solidFill>
                  <a:schemeClr val="bg1"/>
                </a:solidFill>
              </a:rPr>
              <a:t>Stakeholder Engagement: The Linchpin of Success and Sustainability</a:t>
            </a:r>
          </a:p>
        </p:txBody>
      </p:sp>
      <p:sp>
        <p:nvSpPr>
          <p:cNvPr id="5" name="Content Placeholder 4"/>
          <p:cNvSpPr>
            <a:spLocks noGrp="1"/>
          </p:cNvSpPr>
          <p:nvPr>
            <p:ph sz="half" idx="1"/>
          </p:nvPr>
        </p:nvSpPr>
        <p:spPr/>
        <p:txBody>
          <a:bodyPr/>
          <a:lstStyle/>
          <a:p>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3504" y="2057400"/>
            <a:ext cx="4267199" cy="4038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1676399"/>
            <a:ext cx="4267200" cy="251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C:\Users\jliana\Documents\PHOTOS\TANGA STAKEHOLDERS MEETING 2012\My Disc\P139060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249" b="16763"/>
          <a:stretch/>
        </p:blipFill>
        <p:spPr bwMode="auto">
          <a:xfrm>
            <a:off x="343348" y="4076699"/>
            <a:ext cx="4342504" cy="224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19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52400"/>
            <a:ext cx="8153400" cy="838200"/>
          </a:xfrm>
          <a:solidFill>
            <a:srgbClr val="0070C0"/>
          </a:solidFill>
        </p:spPr>
        <p:txBody>
          <a:bodyPr>
            <a:normAutofit/>
          </a:bodyPr>
          <a:lstStyle/>
          <a:p>
            <a:pPr algn="ctr"/>
            <a:r>
              <a:rPr lang="en-US" altLang="en-US" sz="4000" b="1" dirty="0" smtClean="0">
                <a:solidFill>
                  <a:schemeClr val="bg1"/>
                </a:solidFill>
              </a:rPr>
              <a:t>Tanzania’s ADDO Program Status</a:t>
            </a:r>
          </a:p>
        </p:txBody>
      </p:sp>
      <p:graphicFrame>
        <p:nvGraphicFramePr>
          <p:cNvPr id="6" name="Table 5"/>
          <p:cNvGraphicFramePr>
            <a:graphicFrameLocks noGrp="1"/>
          </p:cNvGraphicFramePr>
          <p:nvPr/>
        </p:nvGraphicFramePr>
        <p:xfrm>
          <a:off x="5627688" y="1295400"/>
          <a:ext cx="3276600" cy="3625851"/>
        </p:xfrm>
        <a:graphic>
          <a:graphicData uri="http://schemas.openxmlformats.org/drawingml/2006/table">
            <a:tbl>
              <a:tblPr firstRow="1" firstCol="1" bandRow="1">
                <a:tableStyleId>{E8B1032C-EA38-4F05-BA0D-38AFFFC7BED3}</a:tableStyleId>
              </a:tblPr>
              <a:tblGrid>
                <a:gridCol w="2220310"/>
                <a:gridCol w="1056290"/>
              </a:tblGrid>
              <a:tr h="731520">
                <a:tc gridSpan="2">
                  <a:txBody>
                    <a:bodyPr/>
                    <a:lstStyle/>
                    <a:p>
                      <a:pPr marL="0" marR="0" algn="ctr">
                        <a:lnSpc>
                          <a:spcPct val="200000"/>
                        </a:lnSpc>
                        <a:spcBef>
                          <a:spcPts val="0"/>
                        </a:spcBef>
                        <a:spcAft>
                          <a:spcPts val="0"/>
                        </a:spcAft>
                      </a:pPr>
                      <a:r>
                        <a:rPr lang="en-US" sz="2400" dirty="0" smtClean="0">
                          <a:effectLst/>
                        </a:rPr>
                        <a:t>As of August</a:t>
                      </a:r>
                      <a:r>
                        <a:rPr lang="en-US" sz="2400" baseline="0" dirty="0" smtClean="0">
                          <a:effectLst/>
                        </a:rPr>
                        <a:t> </a:t>
                      </a:r>
                      <a:r>
                        <a:rPr lang="en-US" sz="2400" dirty="0" smtClean="0">
                          <a:effectLst/>
                        </a:rPr>
                        <a:t>2015</a:t>
                      </a:r>
                      <a:endParaRPr lang="en-US" sz="2400" dirty="0">
                        <a:solidFill>
                          <a:schemeClr val="tx1"/>
                        </a:solidFill>
                        <a:effectLst/>
                        <a:latin typeface="Calibri"/>
                        <a:ea typeface="Calibri"/>
                        <a:cs typeface="Times New Roman"/>
                      </a:endParaRPr>
                    </a:p>
                  </a:txBody>
                  <a:tcPr marL="68580" marR="68580" marT="0" marB="0"/>
                </a:tc>
                <a:tc hMerge="1">
                  <a:txBody>
                    <a:bodyPr/>
                    <a:lstStyle/>
                    <a:p>
                      <a:endParaRPr lang="en-US"/>
                    </a:p>
                  </a:txBody>
                  <a:tcPr/>
                </a:tc>
              </a:tr>
              <a:tr h="487680">
                <a:tc>
                  <a:txBody>
                    <a:bodyPr/>
                    <a:lstStyle/>
                    <a:p>
                      <a:pPr marL="0" marR="0">
                        <a:lnSpc>
                          <a:spcPct val="100000"/>
                        </a:lnSpc>
                        <a:spcBef>
                          <a:spcPts val="0"/>
                        </a:spcBef>
                        <a:spcAft>
                          <a:spcPts val="0"/>
                        </a:spcAft>
                      </a:pPr>
                      <a:r>
                        <a:rPr lang="en-US" sz="1600" dirty="0" smtClean="0">
                          <a:effectLst/>
                        </a:rPr>
                        <a:t>Regions </a:t>
                      </a:r>
                      <a:r>
                        <a:rPr lang="en-US" sz="1600" dirty="0">
                          <a:effectLst/>
                        </a:rPr>
                        <a:t>scaled up</a:t>
                      </a:r>
                      <a:endParaRPr lang="en-US" sz="1600" dirty="0">
                        <a:solidFill>
                          <a:schemeClr val="tx1"/>
                        </a:solidFill>
                        <a:effectLst/>
                        <a:latin typeface="Calibri"/>
                        <a:ea typeface="Calibri"/>
                        <a:cs typeface="Times New Roman"/>
                      </a:endParaRPr>
                    </a:p>
                  </a:txBody>
                  <a:tcPr marL="68580" marR="68580" marT="0" marB="0" anchor="ctr"/>
                </a:tc>
                <a:tc>
                  <a:txBody>
                    <a:bodyPr/>
                    <a:lstStyle/>
                    <a:p>
                      <a:pPr marL="0" marR="0" algn="ctr">
                        <a:lnSpc>
                          <a:spcPct val="200000"/>
                        </a:lnSpc>
                        <a:spcBef>
                          <a:spcPts val="0"/>
                        </a:spcBef>
                        <a:spcAft>
                          <a:spcPts val="0"/>
                        </a:spcAft>
                      </a:pPr>
                      <a:r>
                        <a:rPr lang="en-US" sz="1600" dirty="0" smtClean="0">
                          <a:effectLst/>
                        </a:rPr>
                        <a:t>25</a:t>
                      </a:r>
                      <a:endParaRPr lang="en-US" sz="1600" b="1" dirty="0">
                        <a:solidFill>
                          <a:schemeClr val="tx1"/>
                        </a:solidFill>
                        <a:effectLst/>
                        <a:latin typeface="Calibri"/>
                        <a:ea typeface="Calibri"/>
                        <a:cs typeface="Times New Roman"/>
                      </a:endParaRPr>
                    </a:p>
                  </a:txBody>
                  <a:tcPr marL="68580" marR="68580" marT="0" marB="0"/>
                </a:tc>
              </a:tr>
              <a:tr h="505269">
                <a:tc>
                  <a:txBody>
                    <a:bodyPr/>
                    <a:lstStyle/>
                    <a:p>
                      <a:pPr marL="0" marR="0">
                        <a:lnSpc>
                          <a:spcPct val="100000"/>
                        </a:lnSpc>
                        <a:spcBef>
                          <a:spcPts val="0"/>
                        </a:spcBef>
                        <a:spcAft>
                          <a:spcPts val="0"/>
                        </a:spcAft>
                      </a:pPr>
                      <a:r>
                        <a:rPr lang="en-US" sz="1600" dirty="0" smtClean="0">
                          <a:effectLst/>
                        </a:rPr>
                        <a:t>Shops accredited (ADDOs)</a:t>
                      </a:r>
                      <a:endParaRPr lang="en-US" sz="1600" dirty="0">
                        <a:solidFill>
                          <a:schemeClr val="tx1"/>
                        </a:solidFill>
                        <a:effectLst/>
                        <a:latin typeface="Calibri"/>
                        <a:ea typeface="Calibri"/>
                        <a:cs typeface="Times New Roman"/>
                      </a:endParaRPr>
                    </a:p>
                  </a:txBody>
                  <a:tcPr marL="68580" marR="68580" marT="0" marB="0" anchor="ctr"/>
                </a:tc>
                <a:tc>
                  <a:txBody>
                    <a:bodyPr/>
                    <a:lstStyle/>
                    <a:p>
                      <a:pPr marL="0" marR="0" algn="ctr">
                        <a:lnSpc>
                          <a:spcPct val="200000"/>
                        </a:lnSpc>
                        <a:spcBef>
                          <a:spcPts val="0"/>
                        </a:spcBef>
                        <a:spcAft>
                          <a:spcPts val="0"/>
                        </a:spcAft>
                      </a:pPr>
                      <a:r>
                        <a:rPr lang="en-US" sz="1600" dirty="0" smtClean="0">
                          <a:effectLst/>
                        </a:rPr>
                        <a:t>&gt;8,000</a:t>
                      </a:r>
                      <a:endParaRPr lang="en-US" sz="1600" dirty="0">
                        <a:effectLst/>
                      </a:endParaRPr>
                    </a:p>
                  </a:txBody>
                  <a:tcPr marL="68580" marR="68580" marT="0" marB="0"/>
                </a:tc>
              </a:tr>
              <a:tr h="539517">
                <a:tc>
                  <a:txBody>
                    <a:bodyPr/>
                    <a:lstStyle/>
                    <a:p>
                      <a:pPr marL="0" marR="0">
                        <a:lnSpc>
                          <a:spcPct val="100000"/>
                        </a:lnSpc>
                        <a:spcBef>
                          <a:spcPts val="0"/>
                        </a:spcBef>
                        <a:spcAft>
                          <a:spcPts val="0"/>
                        </a:spcAft>
                      </a:pPr>
                      <a:r>
                        <a:rPr lang="en-US" sz="1600" dirty="0">
                          <a:effectLst/>
                        </a:rPr>
                        <a:t>Shops </a:t>
                      </a:r>
                      <a:r>
                        <a:rPr lang="en-US" sz="1600" dirty="0" smtClean="0">
                          <a:effectLst/>
                        </a:rPr>
                        <a:t>in accreditation process</a:t>
                      </a:r>
                      <a:endParaRPr lang="en-US" sz="1600" dirty="0">
                        <a:solidFill>
                          <a:schemeClr val="tx1"/>
                        </a:solidFill>
                        <a:effectLst/>
                        <a:latin typeface="Calibri"/>
                        <a:ea typeface="Calibri"/>
                        <a:cs typeface="Times New Roman"/>
                      </a:endParaRPr>
                    </a:p>
                  </a:txBody>
                  <a:tcPr marL="68580" marR="68580" marT="0" marB="0" anchor="ctr"/>
                </a:tc>
                <a:tc>
                  <a:txBody>
                    <a:bodyPr/>
                    <a:lstStyle/>
                    <a:p>
                      <a:pPr marL="0" marR="0" algn="ctr">
                        <a:lnSpc>
                          <a:spcPct val="200000"/>
                        </a:lnSpc>
                        <a:spcBef>
                          <a:spcPts val="0"/>
                        </a:spcBef>
                        <a:spcAft>
                          <a:spcPts val="0"/>
                        </a:spcAft>
                      </a:pPr>
                      <a:r>
                        <a:rPr lang="en-US" sz="1600" dirty="0" smtClean="0">
                          <a:effectLst/>
                        </a:rPr>
                        <a:t>&gt;2,000</a:t>
                      </a:r>
                      <a:endParaRPr lang="en-US" sz="1600" dirty="0">
                        <a:effectLst/>
                      </a:endParaRPr>
                    </a:p>
                  </a:txBody>
                  <a:tcPr marL="68580" marR="68580" marT="0" marB="0"/>
                </a:tc>
              </a:tr>
              <a:tr h="487680">
                <a:tc>
                  <a:txBody>
                    <a:bodyPr/>
                    <a:lstStyle/>
                    <a:p>
                      <a:pPr marL="0" marR="0">
                        <a:lnSpc>
                          <a:spcPct val="100000"/>
                        </a:lnSpc>
                        <a:spcBef>
                          <a:spcPts val="0"/>
                        </a:spcBef>
                        <a:spcAft>
                          <a:spcPts val="0"/>
                        </a:spcAft>
                      </a:pPr>
                      <a:r>
                        <a:rPr lang="en-US" sz="1600" dirty="0" smtClean="0">
                          <a:effectLst/>
                        </a:rPr>
                        <a:t>Trained </a:t>
                      </a:r>
                      <a:r>
                        <a:rPr lang="en-US" sz="1600" dirty="0">
                          <a:effectLst/>
                        </a:rPr>
                        <a:t>dispensers</a:t>
                      </a:r>
                      <a:endParaRPr lang="en-US" sz="1600" dirty="0">
                        <a:solidFill>
                          <a:schemeClr val="tx1"/>
                        </a:solidFill>
                        <a:effectLst/>
                        <a:latin typeface="Calibri"/>
                        <a:ea typeface="Calibri"/>
                        <a:cs typeface="Times New Roman"/>
                      </a:endParaRPr>
                    </a:p>
                  </a:txBody>
                  <a:tcPr marL="68580" marR="68580" marT="0" marB="0" anchor="ctr"/>
                </a:tc>
                <a:tc>
                  <a:txBody>
                    <a:bodyPr/>
                    <a:lstStyle/>
                    <a:p>
                      <a:pPr marL="0" marR="0" algn="ctr">
                        <a:lnSpc>
                          <a:spcPct val="200000"/>
                        </a:lnSpc>
                        <a:spcBef>
                          <a:spcPts val="0"/>
                        </a:spcBef>
                        <a:spcAft>
                          <a:spcPts val="0"/>
                        </a:spcAft>
                      </a:pPr>
                      <a:r>
                        <a:rPr lang="en-US" sz="1600" dirty="0" smtClean="0">
                          <a:effectLst/>
                        </a:rPr>
                        <a:t>&gt;19,000</a:t>
                      </a:r>
                      <a:endParaRPr lang="en-US" sz="1600" dirty="0">
                        <a:effectLst/>
                      </a:endParaRPr>
                    </a:p>
                  </a:txBody>
                  <a:tcPr marL="68580" marR="68580" marT="0" marB="0"/>
                </a:tc>
              </a:tr>
              <a:tr h="874185">
                <a:tc>
                  <a:txBody>
                    <a:bodyPr/>
                    <a:lstStyle/>
                    <a:p>
                      <a:pPr marL="0" marR="0">
                        <a:lnSpc>
                          <a:spcPct val="100000"/>
                        </a:lnSpc>
                        <a:spcBef>
                          <a:spcPts val="0"/>
                        </a:spcBef>
                        <a:spcAft>
                          <a:spcPts val="0"/>
                        </a:spcAft>
                      </a:pPr>
                      <a:r>
                        <a:rPr lang="en-US" sz="1600" dirty="0" smtClean="0">
                          <a:effectLst/>
                        </a:rPr>
                        <a:t>Trained </a:t>
                      </a:r>
                      <a:r>
                        <a:rPr lang="en-US" sz="1600" dirty="0">
                          <a:effectLst/>
                        </a:rPr>
                        <a:t>district inspectors</a:t>
                      </a:r>
                      <a:endParaRPr lang="en-US" sz="1600" dirty="0">
                        <a:solidFill>
                          <a:schemeClr val="tx1"/>
                        </a:solidFill>
                        <a:effectLst/>
                        <a:latin typeface="Calibri"/>
                        <a:ea typeface="Calibri"/>
                        <a:cs typeface="Times New Roman"/>
                      </a:endParaRPr>
                    </a:p>
                  </a:txBody>
                  <a:tcPr marL="68580" marR="68580" marT="0" marB="0" anchor="ctr"/>
                </a:tc>
                <a:tc>
                  <a:txBody>
                    <a:bodyPr/>
                    <a:lstStyle/>
                    <a:p>
                      <a:pPr marL="0" marR="0" algn="ctr">
                        <a:lnSpc>
                          <a:spcPct val="200000"/>
                        </a:lnSpc>
                        <a:spcBef>
                          <a:spcPts val="0"/>
                        </a:spcBef>
                        <a:spcAft>
                          <a:spcPts val="0"/>
                        </a:spcAft>
                      </a:pPr>
                      <a:r>
                        <a:rPr lang="en-US" sz="1600" dirty="0" smtClean="0">
                          <a:effectLst/>
                        </a:rPr>
                        <a:t>&gt;500</a:t>
                      </a:r>
                      <a:endParaRPr lang="en-US" sz="1600" b="1" dirty="0">
                        <a:solidFill>
                          <a:schemeClr val="tx1"/>
                        </a:solidFill>
                        <a:effectLst/>
                        <a:latin typeface="Calibri"/>
                        <a:ea typeface="Calibri"/>
                        <a:cs typeface="Times New Roman"/>
                      </a:endParaRPr>
                    </a:p>
                  </a:txBody>
                  <a:tcPr marL="68580" marR="68580" marT="0" marB="0"/>
                </a:tc>
              </a:tr>
            </a:tbl>
          </a:graphicData>
        </a:graphic>
      </p:graphicFrame>
      <p:pic>
        <p:nvPicPr>
          <p:cNvPr id="13337"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244600"/>
            <a:ext cx="5537200" cy="5257800"/>
          </a:xfrm>
          <a:noFill/>
        </p:spPr>
      </p:pic>
    </p:spTree>
    <p:extLst>
      <p:ext uri="{BB962C8B-B14F-4D97-AF65-F5344CB8AC3E}">
        <p14:creationId xmlns:p14="http://schemas.microsoft.com/office/powerpoint/2010/main" val="177494875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5811</TotalTime>
  <Words>1683</Words>
  <Application>Microsoft Office PowerPoint</Application>
  <PresentationFormat>On-screen Show (4:3)</PresentationFormat>
  <Paragraphs>179</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Custom Design</vt:lpstr>
      <vt:lpstr>PowerPoint Presentation</vt:lpstr>
      <vt:lpstr>Drug Sellers—Opportunity for Improved Access </vt:lpstr>
      <vt:lpstr>Medicine Access and Drug Sellers—  The Problem </vt:lpstr>
      <vt:lpstr>Drug Sellers—The Strategy (1)</vt:lpstr>
      <vt:lpstr>Drug Sellers—The Strategy (2)</vt:lpstr>
      <vt:lpstr>Tanzania’s ADDOs from Concept to Scale-up</vt:lpstr>
      <vt:lpstr>Decentralized Implementation to Support Scale-up</vt:lpstr>
      <vt:lpstr>Stakeholder Engagement: The Linchpin of Success and Sustainability</vt:lpstr>
      <vt:lpstr>Tanzania’s ADDO Program Status</vt:lpstr>
      <vt:lpstr>Transfer of the ADDO Model to Uganda and Liberia</vt:lpstr>
      <vt:lpstr>Basis for Accredited Drug Seller Accreditation</vt:lpstr>
      <vt:lpstr>Scope of Services and Required Training</vt:lpstr>
      <vt:lpstr>Quality of Pharmaceutical Services: Malaria Treatment in Tanzania</vt:lpstr>
      <vt:lpstr>Quality of Pharmaceutical Services: Availability of Injections in Uganda</vt:lpstr>
      <vt:lpstr>Quality of Pharmaceutical Products in Liberia</vt:lpstr>
      <vt:lpstr>Program Maintenance and Sustainability Beyond Scale-Up</vt:lpstr>
      <vt:lpstr>Key Lessons Learned (1)</vt:lpstr>
      <vt:lpstr>Key Lessons Learned (2)</vt:lpstr>
      <vt:lpstr>Facilitating Accredited Drug Seller Initiative Expansion</vt:lpstr>
      <vt:lpstr>Asante Sana!</vt:lpstr>
    </vt:vector>
  </TitlesOfParts>
  <Company>MSH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athomson</dc:creator>
  <cp:lastModifiedBy>Martha Embrey</cp:lastModifiedBy>
  <cp:revision>379</cp:revision>
  <cp:lastPrinted>2015-11-24T20:12:07Z</cp:lastPrinted>
  <dcterms:created xsi:type="dcterms:W3CDTF">2011-09-08T16:26:48Z</dcterms:created>
  <dcterms:modified xsi:type="dcterms:W3CDTF">2015-11-25T19:58:34Z</dcterms:modified>
</cp:coreProperties>
</file>