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 id="2147484011" r:id="rId2"/>
    <p:sldMasterId id="2147484023" r:id="rId3"/>
    <p:sldMasterId id="2147484035" r:id="rId4"/>
  </p:sldMasterIdLst>
  <p:notesMasterIdLst>
    <p:notesMasterId r:id="rId18"/>
  </p:notesMasterIdLst>
  <p:handoutMasterIdLst>
    <p:handoutMasterId r:id="rId19"/>
  </p:handoutMasterIdLst>
  <p:sldIdLst>
    <p:sldId id="267" r:id="rId5"/>
    <p:sldId id="278" r:id="rId6"/>
    <p:sldId id="271" r:id="rId7"/>
    <p:sldId id="282" r:id="rId8"/>
    <p:sldId id="283" r:id="rId9"/>
    <p:sldId id="285" r:id="rId10"/>
    <p:sldId id="295" r:id="rId11"/>
    <p:sldId id="262" r:id="rId12"/>
    <p:sldId id="273" r:id="rId13"/>
    <p:sldId id="290" r:id="rId14"/>
    <p:sldId id="296" r:id="rId15"/>
    <p:sldId id="297" r:id="rId16"/>
    <p:sldId id="29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autoAdjust="0"/>
    <p:restoredTop sz="75045" autoAdjust="0"/>
  </p:normalViewPr>
  <p:slideViewPr>
    <p:cSldViewPr snapToGrid="0">
      <p:cViewPr varScale="1">
        <p:scale>
          <a:sx n="34" d="100"/>
          <a:sy n="34" d="100"/>
        </p:scale>
        <p:origin x="1428" y="3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465C31-C49F-4CEA-BB1F-93E7019974D0}" type="datetimeFigureOut">
              <a:rPr lang="en-US" smtClean="0"/>
              <a:t>9/22/2016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9F8FF7-1426-4C81-A304-161C3343ACFF}" type="slidenum">
              <a:rPr lang="en-US" smtClean="0"/>
              <a:t>‹#›</a:t>
            </a:fld>
            <a:endParaRPr lang="en-US"/>
          </a:p>
        </p:txBody>
      </p:sp>
    </p:spTree>
    <p:extLst>
      <p:ext uri="{BB962C8B-B14F-4D97-AF65-F5344CB8AC3E}">
        <p14:creationId xmlns:p14="http://schemas.microsoft.com/office/powerpoint/2010/main" val="2141307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173DF2-DB3E-4326-9382-02B8AC477DFF}" type="datetimeFigureOut">
              <a:rPr lang="en-US" smtClean="0"/>
              <a:t>9/22/2016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5576E6-1509-4337-A026-8FFCAE98A815}" type="slidenum">
              <a:rPr lang="en-US" smtClean="0"/>
              <a:t>‹#›</a:t>
            </a:fld>
            <a:endParaRPr lang="en-US"/>
          </a:p>
        </p:txBody>
      </p:sp>
    </p:spTree>
    <p:extLst>
      <p:ext uri="{BB962C8B-B14F-4D97-AF65-F5344CB8AC3E}">
        <p14:creationId xmlns:p14="http://schemas.microsoft.com/office/powerpoint/2010/main" val="2348861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576E6-1509-4337-A026-8FFCAE98A815}" type="slidenum">
              <a:rPr lang="en-US" smtClean="0"/>
              <a:t>1</a:t>
            </a:fld>
            <a:endParaRPr lang="en-US"/>
          </a:p>
        </p:txBody>
      </p:sp>
    </p:spTree>
    <p:extLst>
      <p:ext uri="{BB962C8B-B14F-4D97-AF65-F5344CB8AC3E}">
        <p14:creationId xmlns:p14="http://schemas.microsoft.com/office/powerpoint/2010/main" val="353019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technical consultations convened by the Drug Shops Taskforce Committee with stakeholders and experts as well the research and pilot interventions provide programmatic blueprint to support drug shop operators’ provision of injectable contraception that is safe and sustainable. The above is a summary of identified potential risks and proposed action steps for rolling out of this strategic approach to increase access to and utilization of injectable family planning methods, through drug shops</a:t>
            </a:r>
          </a:p>
          <a:p>
            <a:pPr marL="174708" indent="-174708">
              <a:buFont typeface="Arial" panose="020B0604020202020204" pitchFamily="34" charset="0"/>
              <a:buChar char="•"/>
            </a:pPr>
            <a:r>
              <a:rPr lang="en-US" dirty="0"/>
              <a:t>Proposed actions included: working only with </a:t>
            </a:r>
            <a:r>
              <a:rPr lang="en-US" dirty="0" err="1"/>
              <a:t>licencesed</a:t>
            </a:r>
            <a:r>
              <a:rPr lang="en-US" dirty="0"/>
              <a:t> drug shops, work with NDA to strengthen accreditation.</a:t>
            </a:r>
          </a:p>
        </p:txBody>
      </p:sp>
      <p:sp>
        <p:nvSpPr>
          <p:cNvPr id="4" name="Slide Number Placeholder 3"/>
          <p:cNvSpPr>
            <a:spLocks noGrp="1"/>
          </p:cNvSpPr>
          <p:nvPr>
            <p:ph type="sldNum" sz="quarter" idx="10"/>
          </p:nvPr>
        </p:nvSpPr>
        <p:spPr/>
        <p:txBody>
          <a:bodyPr/>
          <a:lstStyle/>
          <a:p>
            <a:fld id="{1A5576E6-1509-4337-A026-8FFCAE98A815}" type="slidenum">
              <a:rPr lang="en-US" smtClean="0"/>
              <a:t>10</a:t>
            </a:fld>
            <a:endParaRPr lang="en-US"/>
          </a:p>
        </p:txBody>
      </p:sp>
    </p:spTree>
    <p:extLst>
      <p:ext uri="{BB962C8B-B14F-4D97-AF65-F5344CB8AC3E}">
        <p14:creationId xmlns:p14="http://schemas.microsoft.com/office/powerpoint/2010/main" val="330997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13</a:t>
            </a:fld>
            <a:endParaRPr lang="en-US"/>
          </a:p>
        </p:txBody>
      </p:sp>
    </p:spTree>
    <p:extLst>
      <p:ext uri="{BB962C8B-B14F-4D97-AF65-F5344CB8AC3E}">
        <p14:creationId xmlns:p14="http://schemas.microsoft.com/office/powerpoint/2010/main" val="225524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2</a:t>
            </a:fld>
            <a:endParaRPr lang="en-US"/>
          </a:p>
        </p:txBody>
      </p:sp>
    </p:spTree>
    <p:extLst>
      <p:ext uri="{BB962C8B-B14F-4D97-AF65-F5344CB8AC3E}">
        <p14:creationId xmlns:p14="http://schemas.microsoft.com/office/powerpoint/2010/main" val="222633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Since 2007 the Ministry of Health (MOH) has worked with FHI 360 and other partners to conduct three studies to assess the suitability of drug shops to sell and administer injectable contraceptives in Uganda. </a:t>
            </a:r>
          </a:p>
          <a:p>
            <a:pPr marL="174708" indent="-174708">
              <a:buFont typeface="Arial" panose="020B0604020202020204" pitchFamily="34" charset="0"/>
              <a:buChar char="•"/>
            </a:pPr>
            <a:r>
              <a:rPr lang="en-GB" dirty="0"/>
              <a:t>A stakeholder engagement in September, 2014 recommended writing of a brief, documenting the research and recommendations on the delivery of injectable contraception by Drug Shop Operators in Uganda. </a:t>
            </a:r>
          </a:p>
          <a:p>
            <a:pPr marL="174708" indent="-174708">
              <a:buFont typeface="Arial" panose="020B0604020202020204" pitchFamily="34" charset="0"/>
              <a:buChar char="•"/>
            </a:pPr>
            <a:r>
              <a:rPr lang="en-GB" dirty="0"/>
              <a:t>A high level policy dialogue meeting on the 5</a:t>
            </a:r>
            <a:r>
              <a:rPr lang="en-GB" baseline="30000" dirty="0"/>
              <a:t>th</a:t>
            </a:r>
            <a:r>
              <a:rPr lang="en-GB" dirty="0"/>
              <a:t> of June 2015 which discussed the research and policy brief and obtained stakeholder consensus on a policy change for Injectable FP provision through drug shops.</a:t>
            </a:r>
          </a:p>
          <a:p>
            <a:pPr marL="174708" indent="-174708">
              <a:buFont typeface="Arial" panose="020B0604020202020204" pitchFamily="34" charset="0"/>
              <a:buChar char="•"/>
            </a:pPr>
            <a:r>
              <a:rPr lang="en-US" dirty="0"/>
              <a:t>A task force committee </a:t>
            </a:r>
            <a:r>
              <a:rPr lang="en-GB" dirty="0"/>
              <a:t>was formed in July 2015 with representatives from the National Drug Authority (NDA), Ministry of Health (MOH) Pharmacy Division and Reproductive Health Division and CSOs.</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3</a:t>
            </a:fld>
            <a:endParaRPr lang="en-US"/>
          </a:p>
        </p:txBody>
      </p:sp>
    </p:spTree>
    <p:extLst>
      <p:ext uri="{BB962C8B-B14F-4D97-AF65-F5344CB8AC3E}">
        <p14:creationId xmlns:p14="http://schemas.microsoft.com/office/powerpoint/2010/main" val="392904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5576E6-1509-4337-A026-8FFCAE98A815}" type="slidenum">
              <a:rPr lang="en-US" smtClean="0"/>
              <a:t>4</a:t>
            </a:fld>
            <a:endParaRPr lang="en-US"/>
          </a:p>
        </p:txBody>
      </p:sp>
    </p:spTree>
    <p:extLst>
      <p:ext uri="{BB962C8B-B14F-4D97-AF65-F5344CB8AC3E}">
        <p14:creationId xmlns:p14="http://schemas.microsoft.com/office/powerpoint/2010/main" val="2053019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lowering fertility and child mortality rates, Uganda will be better placed to harness the demographic dividend for economic growth. </a:t>
            </a:r>
          </a:p>
          <a:p>
            <a:r>
              <a:rPr lang="en-US" dirty="0"/>
              <a:t>-The above stats are based on UDHS 2011.</a:t>
            </a:r>
          </a:p>
          <a:p>
            <a:r>
              <a:rPr lang="en-US" dirty="0"/>
              <a:t>- PMA 2015 puts </a:t>
            </a:r>
            <a:r>
              <a:rPr lang="en-US" dirty="0" err="1"/>
              <a:t>mCPR</a:t>
            </a:r>
            <a:r>
              <a:rPr lang="en-US" baseline="0" dirty="0"/>
              <a:t> at 30% , a slight increase, but need to attain 20 percentage points to reach FP 2020 /FP CIP goal of 50%</a:t>
            </a:r>
          </a:p>
          <a:p>
            <a:pPr marL="174708" indent="-174708">
              <a:buFontTx/>
              <a:buChar char="-"/>
            </a:pPr>
            <a:r>
              <a:rPr lang="en-US" baseline="0" dirty="0"/>
              <a:t>PMA 2015 puts Unmet at 31.8%, again a slight decline, but still need to attain about 20% percentage points to attain FP 2020/FP CIP goal of 10%.</a:t>
            </a:r>
          </a:p>
          <a:p>
            <a:pPr marL="174708" indent="-174708" defTabSz="931774">
              <a:buFontTx/>
              <a:buChar char="-"/>
              <a:defRPr/>
            </a:pPr>
            <a:r>
              <a:rPr lang="en-US" baseline="0" dirty="0"/>
              <a:t>Barriers more </a:t>
            </a:r>
            <a:r>
              <a:rPr lang="en-US" dirty="0"/>
              <a:t>acute in rural areas where health facilities tend to be few and far apart. Not surprisingly, women in rural areas have almost twice as many children as women in urban areas.</a:t>
            </a:r>
          </a:p>
          <a:p>
            <a:pPr marL="174708" indent="-174708">
              <a:buFontTx/>
              <a:buChar char="-"/>
            </a:pPr>
            <a:endParaRPr lang="en-US" baseline="0"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5</a:t>
            </a:fld>
            <a:endParaRPr lang="en-US"/>
          </a:p>
        </p:txBody>
      </p:sp>
    </p:spTree>
    <p:extLst>
      <p:ext uri="{BB962C8B-B14F-4D97-AF65-F5344CB8AC3E}">
        <p14:creationId xmlns:p14="http://schemas.microsoft.com/office/powerpoint/2010/main" val="99188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Injectables are among the most effective contraceptive methods, after intrauterine devices, implants, and sterilization(UDHS 2011). The majority of injectable clients in Uganda use </a:t>
            </a:r>
            <a:r>
              <a:rPr lang="en-US" dirty="0" err="1"/>
              <a:t>Depo</a:t>
            </a:r>
            <a:r>
              <a:rPr lang="en-US" dirty="0"/>
              <a:t> </a:t>
            </a:r>
            <a:r>
              <a:rPr lang="en-US" dirty="0" err="1"/>
              <a:t>Medroxyprogesterone</a:t>
            </a:r>
            <a:r>
              <a:rPr lang="en-US" dirty="0"/>
              <a:t> Acetate (DMPA) an intramuscular injection of 150 mg given every 13 weeks or  </a:t>
            </a:r>
            <a:r>
              <a:rPr lang="en-US" dirty="0" err="1"/>
              <a:t>Sayana</a:t>
            </a:r>
            <a:r>
              <a:rPr lang="en-US" dirty="0"/>
              <a:t>® Press (SP), a subcutaneous formulation of DMPA in </a:t>
            </a:r>
            <a:r>
              <a:rPr lang="en-US" dirty="0" err="1"/>
              <a:t>Uniject</a:t>
            </a:r>
            <a:r>
              <a:rPr lang="en-US" dirty="0"/>
              <a:t>™ which is simpler to administer. </a:t>
            </a:r>
          </a:p>
          <a:p>
            <a:pPr marL="174708" indent="-174708" defTabSz="931774">
              <a:buFont typeface="Arial" panose="020B0604020202020204" pitchFamily="34" charset="0"/>
              <a:buChar char="•"/>
              <a:defRPr/>
            </a:pPr>
            <a:r>
              <a:rPr lang="en-US" dirty="0"/>
              <a:t>With task sharing, a concept endorsed by the World Health Organization (WHO), persons with less training, such as drug shop operators, can deliver some health services with the same quality as providers with more training. This practice allows better use of highly trained workers and expands service delivery (WHO, USAID, and FHI 2010; Stanback et al. 2010). The MOH has already sanctioned provision of the injectable contraception by village health teams and many drug shops operators have equal or greater qualifications.  </a:t>
            </a:r>
          </a:p>
          <a:p>
            <a:pPr marL="174708" indent="-174708" defTabSz="931774">
              <a:buFont typeface="Arial" panose="020B0604020202020204" pitchFamily="34" charset="0"/>
              <a:buChar char="•"/>
              <a:defRPr/>
            </a:pPr>
            <a:r>
              <a:rPr lang="en-US" dirty="0"/>
              <a:t>A study by Anthony K Mbonye et.al (2013) found that 68 % of the drug shop staff in </a:t>
            </a:r>
            <a:r>
              <a:rPr lang="en-US" dirty="0" err="1"/>
              <a:t>Mukono</a:t>
            </a:r>
            <a:r>
              <a:rPr lang="en-US" dirty="0"/>
              <a:t> district were qualified health workers. Further that 71% of the drug shop operators were registered with NDA and the other half with the District Dug Inspectorate (DDI).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6</a:t>
            </a:fld>
            <a:endParaRPr lang="en-US"/>
          </a:p>
        </p:txBody>
      </p:sp>
    </p:spTree>
    <p:extLst>
      <p:ext uri="{BB962C8B-B14F-4D97-AF65-F5344CB8AC3E}">
        <p14:creationId xmlns:p14="http://schemas.microsoft.com/office/powerpoint/2010/main" val="100616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Small commercial drug shops and pharmacies are often the first line of health care in poor countries, </a:t>
            </a:r>
            <a:r>
              <a:rPr lang="en-US" dirty="0"/>
              <a:t>especially in rural areas that have very few private or public clinics (</a:t>
            </a:r>
            <a:r>
              <a:rPr lang="en-US" i="1" dirty="0"/>
              <a:t>Stanback et al., 2011</a:t>
            </a:r>
            <a:r>
              <a:rPr lang="en-US" dirty="0"/>
              <a:t>). Drug shops (also known in some countries as chemist shops or patent medicine vendors), in contrast to pharmacies, are usually more numerous, do not typically employ a trained pharmacist, and are legally allowed to sell only nonprescription drugs and prepackaged medicines. Education and training of drug-shop staff vary widely from country to country and within countries. Like pharmacies, many drug shops also sell over-the-counter family planning methods, especially condoms and oral contraceptives. </a:t>
            </a:r>
          </a:p>
          <a:p>
            <a:endParaRPr lang="en-US" dirty="0"/>
          </a:p>
          <a:p>
            <a:r>
              <a:rPr lang="en-US" dirty="0"/>
              <a:t>Injectable contraceptives are the most popular contraceptive method in sub-Saharan Africa but can be difficult for people in rural areas to obtain from the public sector because of limited access to clinics, acute staff shortages, and stockouts. Injectables are widely available in pharmacies, often at very low prices, as part of organized social marketing programs. Pharmacies are scarce or nonexistent in rural areas where the majority of people in many low-income countries still live. </a:t>
            </a:r>
          </a:p>
          <a:p>
            <a:r>
              <a:rPr lang="en-US" dirty="0"/>
              <a:t>Drug shops could offer opportunities to expand access to family planning because they are commonplace in rural areas and privately owned and support a sustainable commercial market for health products. </a:t>
            </a:r>
            <a:endParaRPr lang="en-US" sz="1800" dirty="0"/>
          </a:p>
          <a:p>
            <a:pPr marL="0" lvl="1" defTabSz="931774">
              <a:defRPr/>
            </a:pPr>
            <a:endParaRPr lang="en-US" dirty="0"/>
          </a:p>
          <a:p>
            <a:pPr marL="0" lvl="1" defTabSz="931774">
              <a:defRPr/>
            </a:pPr>
            <a:r>
              <a:rPr lang="en-US" b="1" dirty="0"/>
              <a:t>Recent pilot studies </a:t>
            </a:r>
            <a:r>
              <a:rPr lang="en-US" dirty="0"/>
              <a:t>on expanding access to contraception and specifically injectable contraceptives through drug shops have had very positive findings: </a:t>
            </a:r>
          </a:p>
          <a:p>
            <a:pPr marL="174708" indent="-174708">
              <a:buFont typeface="Arial" panose="020B0604020202020204" pitchFamily="34" charset="0"/>
              <a:buChar char="•"/>
            </a:pPr>
            <a:r>
              <a:rPr lang="en-US" dirty="0"/>
              <a:t>Some drug shop owners have the prerequisite knowledge and skills to be successfully trained to stock and administer </a:t>
            </a:r>
            <a:r>
              <a:rPr lang="en-US" dirty="0" err="1"/>
              <a:t>injectables</a:t>
            </a:r>
            <a:r>
              <a:rPr lang="en-US" dirty="0"/>
              <a:t> safely and to refer clients to health facilities, as demonstrated in a study of accredited drug-dispensing outlets in </a:t>
            </a:r>
            <a:r>
              <a:rPr lang="en-US" b="1" dirty="0"/>
              <a:t>Tanzania</a:t>
            </a:r>
            <a:r>
              <a:rPr lang="en-US" dirty="0"/>
              <a:t> (S. </a:t>
            </a:r>
            <a:r>
              <a:rPr lang="en-US" dirty="0" err="1"/>
              <a:t>Mfinanga</a:t>
            </a:r>
            <a:r>
              <a:rPr lang="en-US" dirty="0"/>
              <a:t>, C. Lasway, A. Kahwa, E. </a:t>
            </a:r>
            <a:r>
              <a:rPr lang="en-US" dirty="0" err="1"/>
              <a:t>Ngadaya</a:t>
            </a:r>
            <a:r>
              <a:rPr lang="en-US" dirty="0"/>
              <a:t>, S. </a:t>
            </a:r>
            <a:r>
              <a:rPr lang="en-US" dirty="0" err="1"/>
              <a:t>Mujaya</a:t>
            </a:r>
            <a:r>
              <a:rPr lang="en-US" dirty="0"/>
              <a:t>, and G. </a:t>
            </a:r>
            <a:r>
              <a:rPr lang="en-US" dirty="0" err="1"/>
              <a:t>Kimara</a:t>
            </a:r>
            <a:r>
              <a:rPr lang="en-US" dirty="0"/>
              <a:t>, unpublished data). </a:t>
            </a:r>
          </a:p>
          <a:p>
            <a:pPr marL="174708" indent="-174708">
              <a:buFont typeface="Arial" panose="020B0604020202020204" pitchFamily="34" charset="0"/>
              <a:buChar char="•"/>
            </a:pPr>
            <a:r>
              <a:rPr lang="en-US" dirty="0"/>
              <a:t>Women in </a:t>
            </a:r>
            <a:r>
              <a:rPr lang="en-US" b="1" dirty="0"/>
              <a:t>Tanzania </a:t>
            </a:r>
            <a:r>
              <a:rPr lang="en-US" dirty="0"/>
              <a:t>obtaining contraceptives at drug shops were able to self-screen for contraindications to combined oral contraceptives nearly as well as nurses could (Chin- Quee et al. 2013). This has implications for injectable contraception because they have fewer medical contraindications than combined oral contraceptives. </a:t>
            </a:r>
          </a:p>
          <a:p>
            <a:pPr marL="174708" indent="-174708">
              <a:buFont typeface="Arial" panose="020B0604020202020204" pitchFamily="34" charset="0"/>
              <a:buChar char="•"/>
            </a:pPr>
            <a:r>
              <a:rPr lang="en-US" dirty="0"/>
              <a:t>In </a:t>
            </a:r>
            <a:r>
              <a:rPr lang="en-US" b="1" dirty="0"/>
              <a:t>Ghana</a:t>
            </a:r>
            <a:r>
              <a:rPr lang="en-US" dirty="0"/>
              <a:t>, a pilot study demonstrated that drug shop staff could sell the socially marketed injectable contraceptive DMPA and refer clients for safe injection elsewhere (FHI 360 2013). Using this evidence, there is ongoing advocacy to expand the list of medicines sold at licensed chemical shops to include DMPA. </a:t>
            </a:r>
          </a:p>
          <a:p>
            <a:pPr marL="174708" indent="-174708">
              <a:buFont typeface="Arial" panose="020B0604020202020204" pitchFamily="34" charset="0"/>
              <a:buChar char="•"/>
            </a:pPr>
            <a:r>
              <a:rPr lang="en-US" dirty="0"/>
              <a:t>Drug shop operators have been trained to safely provide a wide variety of family planning methods, including injectable contraceptives</a:t>
            </a:r>
            <a:r>
              <a:rPr lang="en-US" b="1" dirty="0"/>
              <a:t>. </a:t>
            </a:r>
            <a:r>
              <a:rPr lang="en-US" dirty="0"/>
              <a:t>For example, the Blue Star Program in </a:t>
            </a:r>
            <a:r>
              <a:rPr lang="en-US" b="1" dirty="0"/>
              <a:t>Bangladesh</a:t>
            </a:r>
            <a:r>
              <a:rPr lang="en-US" dirty="0"/>
              <a:t> has demonstrated that when trained and supported, private sector workers, such as drug shop staff, can safely and effectively provide quality family planning services, including injectable contraceptives (T. U. Khan, S. Malarcher, S. Ahmed, S. Sarker, and M. Arevalo, unpublished data). </a:t>
            </a:r>
            <a:endParaRPr lang="en-US" sz="1800" dirty="0"/>
          </a:p>
          <a:p>
            <a:pPr marL="174708" indent="-174708">
              <a:buFont typeface="Arial" panose="020B0604020202020204" pitchFamily="34" charset="0"/>
              <a:buChar char="•"/>
            </a:pPr>
            <a:r>
              <a:rPr lang="en-US" dirty="0"/>
              <a:t>The Accredited Drug Dispensing Outlet (ADDO) program in Tanzania that was designed to improve access to affordable, quality medicines and pharmaceutical services in retail drug outlets in rural or </a:t>
            </a:r>
            <a:r>
              <a:rPr lang="en-US" dirty="0" err="1"/>
              <a:t>peri</a:t>
            </a:r>
            <a:r>
              <a:rPr lang="en-US" dirty="0"/>
              <a:t>-urban areas where there were few or no registered pharmacies demonstrated that pilot interventions with drug outlets can be  scalable, sustainable, and transferable to other country contexts. </a:t>
            </a:r>
          </a:p>
          <a:p>
            <a:pPr marL="174708" indent="-174708">
              <a:buFont typeface="Arial" panose="020B0604020202020204" pitchFamily="34" charset="0"/>
              <a:buChar char="•"/>
            </a:pPr>
            <a:r>
              <a:rPr lang="en-US" dirty="0"/>
              <a:t>Research from Nigeria confirms that Patent Medicine vendors (PMVs) play an important role in the delivery of contraceptive services. Several studies have explored the role of PMVs in offering family planning services in general, but none have specifically assessed the contributions of PMVs to the delivery of injectable contraceptives. A study in select areas of Oyo State found that fewer than half of PMVs had ever received any form of training on how to provide family planning services. However, almost all the PMVs provided family planning services despite their lack of training, and 21 percent sold or administered </a:t>
            </a:r>
            <a:r>
              <a:rPr lang="en-US" dirty="0" err="1"/>
              <a:t>injectables</a:t>
            </a:r>
            <a:r>
              <a:rPr lang="en-US" dirty="0"/>
              <a:t>, </a:t>
            </a:r>
          </a:p>
          <a:p>
            <a:endParaRPr lang="en-US" dirty="0"/>
          </a:p>
        </p:txBody>
      </p:sp>
      <p:sp>
        <p:nvSpPr>
          <p:cNvPr id="4" name="Slide Number Placeholder 3"/>
          <p:cNvSpPr>
            <a:spLocks noGrp="1"/>
          </p:cNvSpPr>
          <p:nvPr>
            <p:ph type="sldNum" sz="quarter" idx="10"/>
          </p:nvPr>
        </p:nvSpPr>
        <p:spPr/>
        <p:txBody>
          <a:bodyPr/>
          <a:lstStyle/>
          <a:p>
            <a:fld id="{1A5576E6-1509-4337-A026-8FFCAE98A815}" type="slidenum">
              <a:rPr lang="en-US" smtClean="0"/>
              <a:t>7</a:t>
            </a:fld>
            <a:endParaRPr lang="en-US"/>
          </a:p>
        </p:txBody>
      </p:sp>
    </p:spTree>
    <p:extLst>
      <p:ext uri="{BB962C8B-B14F-4D97-AF65-F5344CB8AC3E}">
        <p14:creationId xmlns:p14="http://schemas.microsoft.com/office/powerpoint/2010/main" val="116292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Assessment of drug shop suitability for sales of Injectaplan. The survey findings showed that:</a:t>
            </a:r>
          </a:p>
          <a:p>
            <a:pPr marL="174708" indent="-174708">
              <a:buFont typeface="Arial" panose="020B0604020202020204" pitchFamily="34" charset="0"/>
              <a:buChar char="•"/>
            </a:pPr>
            <a:r>
              <a:rPr lang="en-US" dirty="0"/>
              <a:t>The majority of drug shops operators were female, most had some medical training (most often as a nurse or nursing assistant), and most had completed senior 4 level of education.</a:t>
            </a:r>
          </a:p>
          <a:p>
            <a:pPr marL="174708" indent="-174708">
              <a:buFont typeface="Arial" panose="020B0604020202020204" pitchFamily="34" charset="0"/>
              <a:buChar char="•"/>
            </a:pPr>
            <a:r>
              <a:rPr lang="en-US" dirty="0"/>
              <a:t>Drug shops were a major provider of health care and the majority sold (85%) and injected (96%) DMPA in their shops.</a:t>
            </a:r>
          </a:p>
          <a:p>
            <a:pPr marL="174708" indent="-174708">
              <a:buFont typeface="Arial" panose="020B0604020202020204" pitchFamily="34" charset="0"/>
              <a:buChar char="•"/>
            </a:pPr>
            <a:r>
              <a:rPr lang="en-US" dirty="0"/>
              <a:t>Training was needed on injection skills and the delivery of family planning services in general because the drug operators’ knowledge of DMPA’s side effects varied, fewer than half had sharps boxes, and about 24% had received needle stick injuries.</a:t>
            </a:r>
          </a:p>
          <a:p>
            <a:endParaRPr lang="en-US" dirty="0"/>
          </a:p>
          <a:p>
            <a:endParaRPr lang="en-US" dirty="0"/>
          </a:p>
          <a:p>
            <a:pPr defTabSz="931774">
              <a:defRPr/>
            </a:pPr>
            <a:r>
              <a:rPr lang="en-US" b="1" dirty="0"/>
              <a:t>2. Follow-up assessment of subset of DSO. The findings demonstrated that:</a:t>
            </a:r>
          </a:p>
          <a:p>
            <a:pPr marL="174708" indent="-174708">
              <a:buFont typeface="Arial" panose="020B0604020202020204" pitchFamily="34" charset="0"/>
              <a:buChar char="•"/>
            </a:pPr>
            <a:r>
              <a:rPr lang="en-US" dirty="0"/>
              <a:t>Trained drug shop operators improved from baseline to follow-up on scores for general knowledge about contraception, method provision, and DMPA; their scores for administration of DMPA also increased from baseline to follow-up. However, the improvements were not statistically significant compared to the control group in injection practice and knowledge. </a:t>
            </a:r>
          </a:p>
          <a:p>
            <a:pPr marL="174708" indent="-174708">
              <a:buFont typeface="Arial" panose="020B0604020202020204" pitchFamily="34" charset="0"/>
              <a:buChar char="•"/>
            </a:pPr>
            <a:r>
              <a:rPr lang="en-US" dirty="0"/>
              <a:t>Drug shop operators in both the intervention and control groups demonstrated that they were able to safely administer the injectable, but their general knowledge of family planning, management of DMPA clients, and ability to counsel clients could be improved.</a:t>
            </a:r>
          </a:p>
          <a:p>
            <a:pPr marL="174708" indent="-174708">
              <a:buFont typeface="Arial" panose="020B0604020202020204" pitchFamily="34" charset="0"/>
              <a:buChar char="•"/>
            </a:pPr>
            <a:r>
              <a:rPr lang="en-US" dirty="0"/>
              <a:t>With training, community-level distribution through drug shops is safe and feasible.  </a:t>
            </a:r>
          </a:p>
          <a:p>
            <a:endParaRPr lang="en-US" dirty="0"/>
          </a:p>
        </p:txBody>
      </p:sp>
      <p:sp>
        <p:nvSpPr>
          <p:cNvPr id="4" name="Slide Number Placeholder 3"/>
          <p:cNvSpPr>
            <a:spLocks noGrp="1"/>
          </p:cNvSpPr>
          <p:nvPr>
            <p:ph type="sldNum" sz="quarter" idx="10"/>
          </p:nvPr>
        </p:nvSpPr>
        <p:spPr/>
        <p:txBody>
          <a:bodyPr/>
          <a:lstStyle/>
          <a:p>
            <a:fld id="{210E925C-BFC1-4A94-B2E2-F545D33A14C9}" type="slidenum">
              <a:rPr lang="en-US" smtClean="0"/>
              <a:t>8</a:t>
            </a:fld>
            <a:endParaRPr lang="en-US"/>
          </a:p>
        </p:txBody>
      </p:sp>
    </p:spTree>
    <p:extLst>
      <p:ext uri="{BB962C8B-B14F-4D97-AF65-F5344CB8AC3E}">
        <p14:creationId xmlns:p14="http://schemas.microsoft.com/office/powerpoint/2010/main" val="403161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3</a:t>
            </a:r>
            <a:r>
              <a:rPr lang="en-US" sz="1100" b="1" dirty="0"/>
              <a:t>. </a:t>
            </a:r>
            <a:r>
              <a:rPr lang="en-US" b="1" dirty="0"/>
              <a:t>Assessment of drug shop contribution to FP service provision. The evaluation findings showed that:</a:t>
            </a:r>
          </a:p>
          <a:p>
            <a:pPr marL="174708" indent="-174708">
              <a:buFont typeface="Arial" panose="020B0604020202020204" pitchFamily="34" charset="0"/>
              <a:buChar char="•"/>
            </a:pPr>
            <a:r>
              <a:rPr lang="en-US" dirty="0"/>
              <a:t>Drug shop operators provide an equivalent amount of family planning services (as measured in couple-years of protection) in three of the four districts assessed compared to Village Health Teams and clinics.</a:t>
            </a:r>
          </a:p>
          <a:p>
            <a:pPr marL="174708" indent="-174708">
              <a:buFont typeface="Arial" panose="020B0604020202020204" pitchFamily="34" charset="0"/>
              <a:buChar char="•"/>
            </a:pPr>
            <a:r>
              <a:rPr lang="en-US" dirty="0"/>
              <a:t>Family planning clients who were mostly DMPA users were satisfied with drug shop services and over 95% would recommend drug shop operators to a friend for family planning services. These data reflect the overall high level of satisfaction with DMPA services provided by drug shop operators. </a:t>
            </a:r>
          </a:p>
          <a:p>
            <a:pPr marL="174708" indent="-174708">
              <a:buFont typeface="Arial" panose="020B0604020202020204" pitchFamily="34" charset="0"/>
              <a:buChar char="•"/>
            </a:pPr>
            <a:r>
              <a:rPr lang="en-US" dirty="0"/>
              <a:t>Drug shops are a preferred source for family planning services. About one-half of family planning clients switched from clinics to drug shops for services.</a:t>
            </a:r>
          </a:p>
        </p:txBody>
      </p:sp>
      <p:sp>
        <p:nvSpPr>
          <p:cNvPr id="4" name="Slide Number Placeholder 3"/>
          <p:cNvSpPr>
            <a:spLocks noGrp="1"/>
          </p:cNvSpPr>
          <p:nvPr>
            <p:ph type="sldNum" sz="quarter" idx="10"/>
          </p:nvPr>
        </p:nvSpPr>
        <p:spPr/>
        <p:txBody>
          <a:bodyPr/>
          <a:lstStyle/>
          <a:p>
            <a:fld id="{210E925C-BFC1-4A94-B2E2-F545D33A14C9}" type="slidenum">
              <a:rPr lang="en-US" smtClean="0"/>
              <a:t>9</a:t>
            </a:fld>
            <a:endParaRPr lang="en-US"/>
          </a:p>
        </p:txBody>
      </p:sp>
    </p:spTree>
    <p:extLst>
      <p:ext uri="{BB962C8B-B14F-4D97-AF65-F5344CB8AC3E}">
        <p14:creationId xmlns:p14="http://schemas.microsoft.com/office/powerpoint/2010/main" val="402180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76400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423600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84928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223483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209800"/>
            <a:ext cx="3810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229100"/>
            <a:ext cx="3810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110510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a:t>Click to edit Master title style</a:t>
            </a:r>
          </a:p>
        </p:txBody>
      </p:sp>
      <p:sp>
        <p:nvSpPr>
          <p:cNvPr id="3" name="Content Placeholder 2"/>
          <p:cNvSpPr>
            <a:spLocks noGrp="1"/>
          </p:cNvSpPr>
          <p:nvPr>
            <p:ph sz="quarter" idx="1"/>
          </p:nvPr>
        </p:nvSpPr>
        <p:spPr>
          <a:xfrm>
            <a:off x="685800" y="2209800"/>
            <a:ext cx="3810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229100"/>
            <a:ext cx="38100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263758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a:t>Click to edit Master title style</a:t>
            </a:r>
          </a:p>
        </p:txBody>
      </p:sp>
      <p:sp>
        <p:nvSpPr>
          <p:cNvPr id="3" name="Content Placeholder 2"/>
          <p:cNvSpPr>
            <a:spLocks noGrp="1"/>
          </p:cNvSpPr>
          <p:nvPr>
            <p:ph sz="half" idx="1"/>
          </p:nvPr>
        </p:nvSpPr>
        <p:spPr>
          <a:xfrm>
            <a:off x="6858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209800"/>
            <a:ext cx="3810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2288049314"/>
      </p:ext>
    </p:extLst>
  </p:cSld>
  <p:clrMapOvr>
    <a:masterClrMapping/>
  </p:clrMapOvr>
  <p:transition advClick="0" advTm="11000"/>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609600"/>
          </a:xfrm>
        </p:spPr>
        <p:txBody>
          <a:bodyPr/>
          <a:lstStyle/>
          <a:p>
            <a:r>
              <a:rPr lang="en-US"/>
              <a:t>Click to edit Master title style</a:t>
            </a:r>
          </a:p>
        </p:txBody>
      </p:sp>
      <p:sp>
        <p:nvSpPr>
          <p:cNvPr id="3" name="Table Placeholder 2"/>
          <p:cNvSpPr>
            <a:spLocks noGrp="1"/>
          </p:cNvSpPr>
          <p:nvPr>
            <p:ph type="tbl" idx="1"/>
          </p:nvPr>
        </p:nvSpPr>
        <p:spPr>
          <a:xfrm>
            <a:off x="685800" y="2209800"/>
            <a:ext cx="7772400" cy="38862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508554767"/>
      </p:ext>
    </p:extLst>
  </p:cSld>
  <p:clrMapOvr>
    <a:masterClrMapping/>
  </p:clrMapOvr>
  <p:transition advClick="0" advTm="1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66522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114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37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880094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222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8493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02066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82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8976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1393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903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0100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5B44136-82FE-447F-B623-7F701AF27370}" type="slidenum">
              <a:rPr lang="en-US" altLang="en-US"/>
              <a:pPr/>
              <a:t>‹#›</a:t>
            </a:fld>
            <a:endParaRPr lang="en-US" altLang="en-US"/>
          </a:p>
        </p:txBody>
      </p:sp>
    </p:spTree>
    <p:extLst>
      <p:ext uri="{BB962C8B-B14F-4D97-AF65-F5344CB8AC3E}">
        <p14:creationId xmlns:p14="http://schemas.microsoft.com/office/powerpoint/2010/main" val="3972473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2521B6-D485-4051-9377-7046A0B4782E}" type="slidenum">
              <a:rPr lang="en-US" altLang="en-US"/>
              <a:pPr/>
              <a:t>‹#›</a:t>
            </a:fld>
            <a:endParaRPr lang="en-US" altLang="en-US"/>
          </a:p>
        </p:txBody>
      </p:sp>
    </p:spTree>
    <p:extLst>
      <p:ext uri="{BB962C8B-B14F-4D97-AF65-F5344CB8AC3E}">
        <p14:creationId xmlns:p14="http://schemas.microsoft.com/office/powerpoint/2010/main" val="255637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1649270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549EF9-6B3E-40DB-97CF-83BA0251CF48}" type="slidenum">
              <a:rPr lang="en-US" altLang="en-US"/>
              <a:pPr/>
              <a:t>‹#›</a:t>
            </a:fld>
            <a:endParaRPr lang="en-US" altLang="en-US"/>
          </a:p>
        </p:txBody>
      </p:sp>
    </p:spTree>
    <p:extLst>
      <p:ext uri="{BB962C8B-B14F-4D97-AF65-F5344CB8AC3E}">
        <p14:creationId xmlns:p14="http://schemas.microsoft.com/office/powerpoint/2010/main" val="421769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3F2600-9FD5-43F5-91C3-C22E55709827}" type="slidenum">
              <a:rPr lang="en-US" altLang="en-US"/>
              <a:pPr/>
              <a:t>‹#›</a:t>
            </a:fld>
            <a:endParaRPr lang="en-US" altLang="en-US"/>
          </a:p>
        </p:txBody>
      </p:sp>
    </p:spTree>
    <p:extLst>
      <p:ext uri="{BB962C8B-B14F-4D97-AF65-F5344CB8AC3E}">
        <p14:creationId xmlns:p14="http://schemas.microsoft.com/office/powerpoint/2010/main" val="3644186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F62F192-9737-4C85-AF7C-CAE37037444D}" type="slidenum">
              <a:rPr lang="en-US" altLang="en-US"/>
              <a:pPr/>
              <a:t>‹#›</a:t>
            </a:fld>
            <a:endParaRPr lang="en-US" altLang="en-US"/>
          </a:p>
        </p:txBody>
      </p:sp>
    </p:spTree>
    <p:extLst>
      <p:ext uri="{BB962C8B-B14F-4D97-AF65-F5344CB8AC3E}">
        <p14:creationId xmlns:p14="http://schemas.microsoft.com/office/powerpoint/2010/main" val="4256244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6142FE8-D73C-4C77-9EF0-327CF37C008D}" type="slidenum">
              <a:rPr lang="en-US" altLang="en-US"/>
              <a:pPr/>
              <a:t>‹#›</a:t>
            </a:fld>
            <a:endParaRPr lang="en-US" altLang="en-US"/>
          </a:p>
        </p:txBody>
      </p:sp>
    </p:spTree>
    <p:extLst>
      <p:ext uri="{BB962C8B-B14F-4D97-AF65-F5344CB8AC3E}">
        <p14:creationId xmlns:p14="http://schemas.microsoft.com/office/powerpoint/2010/main" val="117633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35BCF88-646D-4AF7-82F0-A54965212107}" type="slidenum">
              <a:rPr lang="en-US" altLang="en-US"/>
              <a:pPr/>
              <a:t>‹#›</a:t>
            </a:fld>
            <a:endParaRPr lang="en-US" altLang="en-US"/>
          </a:p>
        </p:txBody>
      </p:sp>
    </p:spTree>
    <p:extLst>
      <p:ext uri="{BB962C8B-B14F-4D97-AF65-F5344CB8AC3E}">
        <p14:creationId xmlns:p14="http://schemas.microsoft.com/office/powerpoint/2010/main" val="706336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C0D7845-8CA6-4231-89A5-08C165C4300E}" type="slidenum">
              <a:rPr lang="en-US" altLang="en-US"/>
              <a:pPr/>
              <a:t>‹#›</a:t>
            </a:fld>
            <a:endParaRPr lang="en-US" altLang="en-US"/>
          </a:p>
        </p:txBody>
      </p:sp>
    </p:spTree>
    <p:extLst>
      <p:ext uri="{BB962C8B-B14F-4D97-AF65-F5344CB8AC3E}">
        <p14:creationId xmlns:p14="http://schemas.microsoft.com/office/powerpoint/2010/main" val="1790812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AAB0C5-8D68-4BF2-8400-2EFBB9DC0539}" type="slidenum">
              <a:rPr lang="en-US" altLang="en-US"/>
              <a:pPr/>
              <a:t>‹#›</a:t>
            </a:fld>
            <a:endParaRPr lang="en-US" altLang="en-US"/>
          </a:p>
        </p:txBody>
      </p:sp>
    </p:spTree>
    <p:extLst>
      <p:ext uri="{BB962C8B-B14F-4D97-AF65-F5344CB8AC3E}">
        <p14:creationId xmlns:p14="http://schemas.microsoft.com/office/powerpoint/2010/main" val="2642086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073D7B-4333-49EB-84AB-BE3B41CB88CE}" type="slidenum">
              <a:rPr lang="en-US" altLang="en-US"/>
              <a:pPr/>
              <a:t>‹#›</a:t>
            </a:fld>
            <a:endParaRPr lang="en-US" altLang="en-US"/>
          </a:p>
        </p:txBody>
      </p:sp>
    </p:spTree>
    <p:extLst>
      <p:ext uri="{BB962C8B-B14F-4D97-AF65-F5344CB8AC3E}">
        <p14:creationId xmlns:p14="http://schemas.microsoft.com/office/powerpoint/2010/main" val="3407980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5606F2-23DB-4ADC-B0D5-12D9BCC356CE}" type="slidenum">
              <a:rPr lang="en-US" altLang="en-US"/>
              <a:pPr/>
              <a:t>‹#›</a:t>
            </a:fld>
            <a:endParaRPr lang="en-US" altLang="en-US"/>
          </a:p>
        </p:txBody>
      </p:sp>
    </p:spTree>
    <p:extLst>
      <p:ext uri="{BB962C8B-B14F-4D97-AF65-F5344CB8AC3E}">
        <p14:creationId xmlns:p14="http://schemas.microsoft.com/office/powerpoint/2010/main" val="231670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287170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4190464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1792722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3149543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3122952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1917727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1454221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920304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1313596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2036458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39551372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5D3EF5-2B0C-41E9-B20D-6BE0CAFA1AD5}" type="datetimeFigureOut">
              <a:rPr lang="en-US" smtClean="0"/>
              <a:t>9/22/2016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24A2FF-D32D-4E86-BCA1-856A26D1FF81}" type="slidenum">
              <a:rPr lang="en-US" smtClean="0"/>
              <a:t>‹#›</a:t>
            </a:fld>
            <a:endParaRPr lang="en-US"/>
          </a:p>
        </p:txBody>
      </p:sp>
    </p:spTree>
    <p:extLst>
      <p:ext uri="{BB962C8B-B14F-4D97-AF65-F5344CB8AC3E}">
        <p14:creationId xmlns:p14="http://schemas.microsoft.com/office/powerpoint/2010/main" val="340404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302220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415257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3224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22190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E5D3EF5-2B0C-41E9-B20D-6BE0CAFA1AD5}" type="datetimeFigureOut">
              <a:rPr lang="en-US" smtClean="0"/>
              <a:t>9/22/2016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24A2FF-D32D-4E86-BCA1-856A26D1FF81}" type="slidenum">
              <a:rPr lang="en-US" smtClean="0"/>
              <a:t>‹#›</a:t>
            </a:fld>
            <a:endParaRPr lang="en-US"/>
          </a:p>
        </p:txBody>
      </p:sp>
    </p:spTree>
    <p:extLst>
      <p:ext uri="{BB962C8B-B14F-4D97-AF65-F5344CB8AC3E}">
        <p14:creationId xmlns:p14="http://schemas.microsoft.com/office/powerpoint/2010/main" val="372111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8.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Arial" charset="0"/>
              </a:defRPr>
            </a:lvl1pPr>
          </a:lstStyle>
          <a:p>
            <a:fld id="{4E5D3EF5-2B0C-41E9-B20D-6BE0CAFA1AD5}" type="datetimeFigureOut">
              <a:rPr lang="en-US" smtClean="0"/>
              <a:t>9/22/2016</a:t>
            </a:fld>
            <a:endParaRPr lang="en-US"/>
          </a:p>
        </p:txBody>
      </p:sp>
      <p:sp>
        <p:nvSpPr>
          <p:cNvPr id="133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b="0">
                <a:solidFill>
                  <a:schemeClr val="tx1"/>
                </a:solidFill>
                <a:latin typeface="Arial" charset="0"/>
              </a:defRPr>
            </a:lvl1pPr>
          </a:lstStyle>
          <a:p>
            <a:endParaRPr lang="en-US"/>
          </a:p>
        </p:txBody>
      </p:sp>
      <p:sp>
        <p:nvSpPr>
          <p:cNvPr id="133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Arial" panose="020B0604020202020204" pitchFamily="34" charset="0"/>
              </a:defRPr>
            </a:lvl1pPr>
          </a:lstStyle>
          <a:p>
            <a:fld id="{6024A2FF-D32D-4E86-BCA1-856A26D1FF81}" type="slidenum">
              <a:rPr lang="en-US" smtClean="0"/>
              <a:t>‹#›</a:t>
            </a:fld>
            <a:endParaRPr lang="en-US"/>
          </a:p>
        </p:txBody>
      </p:sp>
      <p:sp>
        <p:nvSpPr>
          <p:cNvPr id="13312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lgn="ctr">
              <a:defRPr/>
            </a:pPr>
            <a:endParaRPr lang="en-US">
              <a:latin typeface="GillSans" pitchFamily="34" charset="0"/>
            </a:endParaRPr>
          </a:p>
        </p:txBody>
      </p:sp>
      <p:sp>
        <p:nvSpPr>
          <p:cNvPr id="13312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eaLnBrk="0" hangingPunct="0">
              <a:defRPr/>
            </a:pPr>
            <a:endParaRPr lang="fr-FR" sz="2800" b="0">
              <a:solidFill>
                <a:srgbClr val="002A6C"/>
              </a:solidFill>
              <a:latin typeface="Times" pitchFamily="18" charset="0"/>
            </a:endParaRPr>
          </a:p>
        </p:txBody>
      </p:sp>
      <p:pic>
        <p:nvPicPr>
          <p:cNvPr id="13321" name="Picture 10" descr="Lockup_SENEGAL_RGB_HIG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 y="228600"/>
            <a:ext cx="5226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6" descr="Sen_Emblem"/>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7200" y="228600"/>
            <a:ext cx="685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7" descr="flag_Senegal"/>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4200" y="228600"/>
            <a:ext cx="1066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57911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ransition advClick="0" advTm="1100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GillSans" pitchFamily="34" charset="0"/>
        </a:defRPr>
      </a:lvl2pPr>
      <a:lvl3pPr algn="l" rtl="0" eaLnBrk="1" fontAlgn="base" hangingPunct="1">
        <a:spcBef>
          <a:spcPct val="0"/>
        </a:spcBef>
        <a:spcAft>
          <a:spcPct val="0"/>
        </a:spcAft>
        <a:defRPr sz="4000" b="1">
          <a:solidFill>
            <a:schemeClr val="tx2"/>
          </a:solidFill>
          <a:latin typeface="GillSans" pitchFamily="34" charset="0"/>
        </a:defRPr>
      </a:lvl3pPr>
      <a:lvl4pPr algn="l" rtl="0" eaLnBrk="1" fontAlgn="base" hangingPunct="1">
        <a:spcBef>
          <a:spcPct val="0"/>
        </a:spcBef>
        <a:spcAft>
          <a:spcPct val="0"/>
        </a:spcAft>
        <a:defRPr sz="4000" b="1">
          <a:solidFill>
            <a:schemeClr val="tx2"/>
          </a:solidFill>
          <a:latin typeface="GillSans" pitchFamily="34" charset="0"/>
        </a:defRPr>
      </a:lvl4pPr>
      <a:lvl5pPr algn="l" rtl="0" eaLnBrk="1" fontAlgn="base" hangingPunct="1">
        <a:spcBef>
          <a:spcPct val="0"/>
        </a:spcBef>
        <a:spcAft>
          <a:spcPct val="0"/>
        </a:spcAft>
        <a:defRPr sz="4000" b="1">
          <a:solidFill>
            <a:schemeClr val="tx2"/>
          </a:solidFill>
          <a:latin typeface="GillSans" pitchFamily="34" charset="0"/>
        </a:defRPr>
      </a:lvl5pPr>
      <a:lvl6pPr marL="457200" algn="l" rtl="0" eaLnBrk="1" fontAlgn="base" hangingPunct="1">
        <a:spcBef>
          <a:spcPct val="0"/>
        </a:spcBef>
        <a:spcAft>
          <a:spcPct val="0"/>
        </a:spcAft>
        <a:defRPr sz="4000" b="1">
          <a:solidFill>
            <a:schemeClr val="tx2"/>
          </a:solidFill>
          <a:latin typeface="GillSans" pitchFamily="34" charset="0"/>
        </a:defRPr>
      </a:lvl6pPr>
      <a:lvl7pPr marL="914400" algn="l" rtl="0" eaLnBrk="1" fontAlgn="base" hangingPunct="1">
        <a:spcBef>
          <a:spcPct val="0"/>
        </a:spcBef>
        <a:spcAft>
          <a:spcPct val="0"/>
        </a:spcAft>
        <a:defRPr sz="4000" b="1">
          <a:solidFill>
            <a:schemeClr val="tx2"/>
          </a:solidFill>
          <a:latin typeface="GillSans" pitchFamily="34" charset="0"/>
        </a:defRPr>
      </a:lvl7pPr>
      <a:lvl8pPr marL="1371600" algn="l" rtl="0" eaLnBrk="1" fontAlgn="base" hangingPunct="1">
        <a:spcBef>
          <a:spcPct val="0"/>
        </a:spcBef>
        <a:spcAft>
          <a:spcPct val="0"/>
        </a:spcAft>
        <a:defRPr sz="4000" b="1">
          <a:solidFill>
            <a:schemeClr val="tx2"/>
          </a:solidFill>
          <a:latin typeface="GillSans" pitchFamily="34" charset="0"/>
        </a:defRPr>
      </a:lvl8pPr>
      <a:lvl9pPr marL="1828800" algn="l" rtl="0" eaLnBrk="1" fontAlgn="base" hangingPunct="1">
        <a:spcBef>
          <a:spcPct val="0"/>
        </a:spcBef>
        <a:spcAft>
          <a:spcPct val="0"/>
        </a:spcAft>
        <a:defRPr sz="4000" b="1">
          <a:solidFill>
            <a:schemeClr val="tx2"/>
          </a:solidFill>
          <a:latin typeface="GillSans"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algn="ctr">
              <a:defRPr/>
            </a:pPr>
            <a:endParaRPr lang="en-US">
              <a:latin typeface="GillSans" pitchFamily="34" charset="0"/>
            </a:endParaRPr>
          </a:p>
        </p:txBody>
      </p:sp>
      <p:sp>
        <p:nvSpPr>
          <p:cNvPr id="131075" name="Rectangle 3"/>
          <p:cNvSpPr>
            <a:spLocks noChangeArrowheads="1"/>
          </p:cNvSpPr>
          <p:nvPr/>
        </p:nvSpPr>
        <p:spPr bwMode="auto">
          <a:xfrm>
            <a:off x="228600" y="1981200"/>
            <a:ext cx="7772400" cy="1143000"/>
          </a:xfrm>
          <a:prstGeom prst="rect">
            <a:avLst/>
          </a:prstGeom>
          <a:noFill/>
          <a:ln w="9525">
            <a:noFill/>
            <a:miter lim="800000"/>
            <a:headEnd/>
            <a:tailEnd/>
          </a:ln>
          <a:effectLst/>
        </p:spPr>
        <p:txBody>
          <a:bodyPr/>
          <a:lstStyle/>
          <a:p>
            <a:pPr>
              <a:defRPr/>
            </a:pPr>
            <a:endParaRPr lang="fr-FR" sz="4400" b="0">
              <a:latin typeface="GillSans" pitchFamily="34" charset="0"/>
            </a:endParaRPr>
          </a:p>
        </p:txBody>
      </p:sp>
      <p:sp>
        <p:nvSpPr>
          <p:cNvPr id="131076" name="Rectangle 4"/>
          <p:cNvSpPr>
            <a:spLocks noChangeArrowheads="1"/>
          </p:cNvSpPr>
          <p:nvPr/>
        </p:nvSpPr>
        <p:spPr bwMode="auto">
          <a:xfrm>
            <a:off x="1371600" y="4114800"/>
            <a:ext cx="6400800" cy="1752600"/>
          </a:xfrm>
          <a:prstGeom prst="rect">
            <a:avLst/>
          </a:prstGeom>
          <a:noFill/>
          <a:ln w="9525">
            <a:noFill/>
            <a:miter lim="800000"/>
            <a:headEnd/>
            <a:tailEnd/>
          </a:ln>
          <a:effectLst/>
        </p:spPr>
        <p:txBody>
          <a:bodyPr/>
          <a:lstStyle/>
          <a:p>
            <a:pPr algn="ctr">
              <a:spcBef>
                <a:spcPct val="20000"/>
              </a:spcBef>
              <a:defRPr/>
            </a:pPr>
            <a:endParaRPr lang="fr-FR" b="0">
              <a:solidFill>
                <a:schemeClr val="tx1"/>
              </a:solidFill>
              <a:latin typeface="GillSans" pitchFamily="34" charset="0"/>
            </a:endParaRPr>
          </a:p>
        </p:txBody>
      </p:sp>
      <p:sp>
        <p:nvSpPr>
          <p:cNvPr id="131077" name="Rectangle 5"/>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lgn="ctr">
              <a:defRPr/>
            </a:pPr>
            <a:endParaRPr lang="en-US">
              <a:latin typeface="GillSans" pitchFamily="34" charset="0"/>
            </a:endParaRPr>
          </a:p>
        </p:txBody>
      </p:sp>
      <p:sp>
        <p:nvSpPr>
          <p:cNvPr id="131078" name="Rectangle 6"/>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lgn="ctr">
              <a:defRPr/>
            </a:pPr>
            <a:endParaRPr lang="en-US">
              <a:latin typeface="GillSans" pitchFamily="34" charset="0"/>
            </a:endParaRPr>
          </a:p>
        </p:txBody>
      </p:sp>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613" y="455613"/>
            <a:ext cx="34337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Sen_Emble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533400"/>
            <a:ext cx="685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flag_Senega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58000" y="533400"/>
            <a:ext cx="1066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47268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advClick="0" advTm="1100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illSans" pitchFamily="34" charset="0"/>
        </a:defRPr>
      </a:lvl2pPr>
      <a:lvl3pPr algn="l" rtl="0" eaLnBrk="1" fontAlgn="base" hangingPunct="1">
        <a:spcBef>
          <a:spcPct val="0"/>
        </a:spcBef>
        <a:spcAft>
          <a:spcPct val="0"/>
        </a:spcAft>
        <a:defRPr sz="4400">
          <a:solidFill>
            <a:schemeClr val="tx2"/>
          </a:solidFill>
          <a:latin typeface="GillSans" pitchFamily="34" charset="0"/>
        </a:defRPr>
      </a:lvl3pPr>
      <a:lvl4pPr algn="l" rtl="0" eaLnBrk="1" fontAlgn="base" hangingPunct="1">
        <a:spcBef>
          <a:spcPct val="0"/>
        </a:spcBef>
        <a:spcAft>
          <a:spcPct val="0"/>
        </a:spcAft>
        <a:defRPr sz="4400">
          <a:solidFill>
            <a:schemeClr val="tx2"/>
          </a:solidFill>
          <a:latin typeface="GillSans" pitchFamily="34" charset="0"/>
        </a:defRPr>
      </a:lvl4pPr>
      <a:lvl5pPr algn="l" rtl="0" eaLnBrk="1" fontAlgn="base" hangingPunct="1">
        <a:spcBef>
          <a:spcPct val="0"/>
        </a:spcBef>
        <a:spcAft>
          <a:spcPct val="0"/>
        </a:spcAft>
        <a:defRPr sz="4400">
          <a:solidFill>
            <a:schemeClr val="tx2"/>
          </a:solidFill>
          <a:latin typeface="GillSans" pitchFamily="34" charset="0"/>
        </a:defRPr>
      </a:lvl5pPr>
      <a:lvl6pPr marL="457200" algn="l" rtl="0" eaLnBrk="1" fontAlgn="base" hangingPunct="1">
        <a:spcBef>
          <a:spcPct val="0"/>
        </a:spcBef>
        <a:spcAft>
          <a:spcPct val="0"/>
        </a:spcAft>
        <a:defRPr sz="4400">
          <a:solidFill>
            <a:schemeClr val="tx2"/>
          </a:solidFill>
          <a:latin typeface="GillSans" pitchFamily="34" charset="0"/>
        </a:defRPr>
      </a:lvl6pPr>
      <a:lvl7pPr marL="914400" algn="l" rtl="0" eaLnBrk="1" fontAlgn="base" hangingPunct="1">
        <a:spcBef>
          <a:spcPct val="0"/>
        </a:spcBef>
        <a:spcAft>
          <a:spcPct val="0"/>
        </a:spcAft>
        <a:defRPr sz="4400">
          <a:solidFill>
            <a:schemeClr val="tx2"/>
          </a:solidFill>
          <a:latin typeface="GillSans" pitchFamily="34" charset="0"/>
        </a:defRPr>
      </a:lvl7pPr>
      <a:lvl8pPr marL="1371600" algn="l" rtl="0" eaLnBrk="1" fontAlgn="base" hangingPunct="1">
        <a:spcBef>
          <a:spcPct val="0"/>
        </a:spcBef>
        <a:spcAft>
          <a:spcPct val="0"/>
        </a:spcAft>
        <a:defRPr sz="4400">
          <a:solidFill>
            <a:schemeClr val="tx2"/>
          </a:solidFill>
          <a:latin typeface="GillSans" pitchFamily="34" charset="0"/>
        </a:defRPr>
      </a:lvl8pPr>
      <a:lvl9pPr marL="1828800" algn="l" rtl="0" eaLnBrk="1" fontAlgn="base" hangingPunct="1">
        <a:spcBef>
          <a:spcPct val="0"/>
        </a:spcBef>
        <a:spcAft>
          <a:spcPct val="0"/>
        </a:spcAft>
        <a:defRPr sz="4400">
          <a:solidFill>
            <a:schemeClr val="tx2"/>
          </a:solidFill>
          <a:latin typeface="Gill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23"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4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Arial" charset="0"/>
              </a:defRPr>
            </a:lvl1pPr>
          </a:lstStyle>
          <a:p>
            <a:pPr>
              <a:defRPr/>
            </a:pPr>
            <a:endParaRPr lang="en-US"/>
          </a:p>
        </p:txBody>
      </p:sp>
      <p:sp>
        <p:nvSpPr>
          <p:cNvPr id="134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b="0">
                <a:solidFill>
                  <a:schemeClr val="tx1"/>
                </a:solidFill>
                <a:latin typeface="Arial" charset="0"/>
              </a:defRPr>
            </a:lvl1pPr>
          </a:lstStyle>
          <a:p>
            <a:pPr>
              <a:defRPr/>
            </a:pPr>
            <a:endParaRPr lang="en-US"/>
          </a:p>
        </p:txBody>
      </p:sp>
      <p:sp>
        <p:nvSpPr>
          <p:cNvPr id="134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Arial" panose="020B0604020202020204" pitchFamily="34" charset="0"/>
              </a:defRPr>
            </a:lvl1pPr>
          </a:lstStyle>
          <a:p>
            <a:fld id="{682DABC7-1925-4116-AE6F-C438F10C6388}" type="slidenum">
              <a:rPr lang="en-US" altLang="en-US"/>
              <a:pPr/>
              <a:t>‹#›</a:t>
            </a:fld>
            <a:endParaRPr lang="en-US" altLang="en-US"/>
          </a:p>
        </p:txBody>
      </p:sp>
      <p:sp>
        <p:nvSpPr>
          <p:cNvPr id="134151"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lgn="ctr">
              <a:defRPr/>
            </a:pPr>
            <a:endParaRPr lang="en-US">
              <a:latin typeface="GillSans" pitchFamily="34" charset="0"/>
            </a:endParaRPr>
          </a:p>
        </p:txBody>
      </p:sp>
      <p:sp>
        <p:nvSpPr>
          <p:cNvPr id="134152"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eaLnBrk="0" hangingPunct="0">
              <a:defRPr/>
            </a:pPr>
            <a:endParaRPr lang="fr-FR" sz="2800" b="0">
              <a:solidFill>
                <a:srgbClr val="002A6C"/>
              </a:solidFill>
              <a:latin typeface="Times" pitchFamily="18" charset="0"/>
            </a:endParaRPr>
          </a:p>
        </p:txBody>
      </p:sp>
      <p:pic>
        <p:nvPicPr>
          <p:cNvPr id="30729"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425" y="228600"/>
            <a:ext cx="23844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Sen_Emble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228600"/>
            <a:ext cx="685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flag_Senega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34200" y="228600"/>
            <a:ext cx="1066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98381"/>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advClick="0" advTm="1100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GillSans" pitchFamily="34" charset="0"/>
        </a:defRPr>
      </a:lvl2pPr>
      <a:lvl3pPr algn="l" rtl="0" eaLnBrk="1" fontAlgn="base" hangingPunct="1">
        <a:spcBef>
          <a:spcPct val="0"/>
        </a:spcBef>
        <a:spcAft>
          <a:spcPct val="0"/>
        </a:spcAft>
        <a:defRPr sz="2400" b="1">
          <a:solidFill>
            <a:schemeClr val="tx2"/>
          </a:solidFill>
          <a:latin typeface="GillSans" pitchFamily="34" charset="0"/>
        </a:defRPr>
      </a:lvl3pPr>
      <a:lvl4pPr algn="l" rtl="0" eaLnBrk="1" fontAlgn="base" hangingPunct="1">
        <a:spcBef>
          <a:spcPct val="0"/>
        </a:spcBef>
        <a:spcAft>
          <a:spcPct val="0"/>
        </a:spcAft>
        <a:defRPr sz="2400" b="1">
          <a:solidFill>
            <a:schemeClr val="tx2"/>
          </a:solidFill>
          <a:latin typeface="GillSans" pitchFamily="34" charset="0"/>
        </a:defRPr>
      </a:lvl4pPr>
      <a:lvl5pPr algn="l" rtl="0" eaLnBrk="1" fontAlgn="base" hangingPunct="1">
        <a:spcBef>
          <a:spcPct val="0"/>
        </a:spcBef>
        <a:spcAft>
          <a:spcPct val="0"/>
        </a:spcAft>
        <a:defRPr sz="2400" b="1">
          <a:solidFill>
            <a:schemeClr val="tx2"/>
          </a:solidFill>
          <a:latin typeface="GillSans" pitchFamily="34" charset="0"/>
        </a:defRPr>
      </a:lvl5pPr>
      <a:lvl6pPr marL="457200" algn="l" rtl="0" eaLnBrk="1" fontAlgn="base" hangingPunct="1">
        <a:spcBef>
          <a:spcPct val="0"/>
        </a:spcBef>
        <a:spcAft>
          <a:spcPct val="0"/>
        </a:spcAft>
        <a:defRPr sz="2400" b="1">
          <a:solidFill>
            <a:schemeClr val="tx2"/>
          </a:solidFill>
          <a:latin typeface="GillSans" pitchFamily="34" charset="0"/>
        </a:defRPr>
      </a:lvl6pPr>
      <a:lvl7pPr marL="914400" algn="l" rtl="0" eaLnBrk="1" fontAlgn="base" hangingPunct="1">
        <a:spcBef>
          <a:spcPct val="0"/>
        </a:spcBef>
        <a:spcAft>
          <a:spcPct val="0"/>
        </a:spcAft>
        <a:defRPr sz="2400" b="1">
          <a:solidFill>
            <a:schemeClr val="tx2"/>
          </a:solidFill>
          <a:latin typeface="GillSans" pitchFamily="34" charset="0"/>
        </a:defRPr>
      </a:lvl7pPr>
      <a:lvl8pPr marL="1371600" algn="l" rtl="0" eaLnBrk="1" fontAlgn="base" hangingPunct="1">
        <a:spcBef>
          <a:spcPct val="0"/>
        </a:spcBef>
        <a:spcAft>
          <a:spcPct val="0"/>
        </a:spcAft>
        <a:defRPr sz="2400" b="1">
          <a:solidFill>
            <a:schemeClr val="tx2"/>
          </a:solidFill>
          <a:latin typeface="GillSans" pitchFamily="34" charset="0"/>
        </a:defRPr>
      </a:lvl8pPr>
      <a:lvl9pPr marL="1828800" algn="l" rtl="0" eaLnBrk="1" fontAlgn="base" hangingPunct="1">
        <a:spcBef>
          <a:spcPct val="0"/>
        </a:spcBef>
        <a:spcAft>
          <a:spcPct val="0"/>
        </a:spcAft>
        <a:defRPr sz="2400" b="1">
          <a:solidFill>
            <a:schemeClr val="tx2"/>
          </a:solidFill>
          <a:latin typeface="GillSans"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PC bar.jpg"/>
          <p:cNvPicPr>
            <a:picLocks noChangeAspect="1"/>
          </p:cNvPicPr>
          <p:nvPr/>
        </p:nvPicPr>
        <p:blipFill>
          <a:blip r:embed="rId13"/>
          <a:stretch>
            <a:fillRect/>
          </a:stretch>
        </p:blipFill>
        <p:spPr>
          <a:xfrm>
            <a:off x="0" y="-1"/>
            <a:ext cx="9144000" cy="516367"/>
          </a:xfrm>
          <a:prstGeom prst="rect">
            <a:avLst/>
          </a:prstGeom>
        </p:spPr>
      </p:pic>
      <p:pic>
        <p:nvPicPr>
          <p:cNvPr id="8" name="Picture 7" descr="Horizontal_CMYK_600.psd"/>
          <p:cNvPicPr>
            <a:picLocks noChangeAspect="1"/>
          </p:cNvPicPr>
          <p:nvPr/>
        </p:nvPicPr>
        <p:blipFill>
          <a:blip r:embed="rId14"/>
          <a:stretch>
            <a:fillRect/>
          </a:stretch>
        </p:blipFill>
        <p:spPr>
          <a:xfrm>
            <a:off x="381000" y="5638800"/>
            <a:ext cx="2170176" cy="837768"/>
          </a:xfrm>
          <a:prstGeom prst="rect">
            <a:avLst/>
          </a:prstGeom>
        </p:spPr>
      </p:pic>
      <p:pic>
        <p:nvPicPr>
          <p:cNvPr id="9" name="Picture 8" descr="APC logo_color no background.psd"/>
          <p:cNvPicPr>
            <a:picLocks noChangeAspect="1"/>
          </p:cNvPicPr>
          <p:nvPr/>
        </p:nvPicPr>
        <p:blipFill>
          <a:blip r:embed="rId15"/>
          <a:stretch>
            <a:fillRect/>
          </a:stretch>
        </p:blipFill>
        <p:spPr>
          <a:xfrm>
            <a:off x="7391400" y="5562600"/>
            <a:ext cx="990600" cy="772668"/>
          </a:xfrm>
          <a:prstGeom prst="rect">
            <a:avLst/>
          </a:prstGeom>
        </p:spPr>
      </p:pic>
      <p:sp>
        <p:nvSpPr>
          <p:cNvPr id="10" name="Rectangle 9"/>
          <p:cNvSpPr/>
          <p:nvPr/>
        </p:nvSpPr>
        <p:spPr>
          <a:xfrm>
            <a:off x="0" y="6629400"/>
            <a:ext cx="9144000" cy="228600"/>
          </a:xfrm>
          <a:prstGeom prst="rect">
            <a:avLst/>
          </a:prstGeom>
          <a:solidFill>
            <a:srgbClr val="137FC1"/>
          </a:solidFill>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933288"/>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49869"/>
            <a:ext cx="6400800" cy="1561178"/>
          </a:xfrm>
        </p:spPr>
        <p:txBody>
          <a:bodyPr>
            <a:noAutofit/>
          </a:bodyPr>
          <a:lstStyle/>
          <a:p>
            <a:endParaRPr lang="en-US" sz="2000" dirty="0">
              <a:solidFill>
                <a:schemeClr val="tx1"/>
              </a:solidFill>
              <a:latin typeface="+mj-lt"/>
              <a:cs typeface="TradeGothic LH Extended"/>
            </a:endParaRPr>
          </a:p>
        </p:txBody>
      </p:sp>
      <p:pic>
        <p:nvPicPr>
          <p:cNvPr id="6" name="Picture 5" descr="fhi logo no background.psd"/>
          <p:cNvPicPr>
            <a:picLocks noChangeAspect="1"/>
          </p:cNvPicPr>
          <p:nvPr/>
        </p:nvPicPr>
        <p:blipFill>
          <a:blip r:embed="rId3"/>
          <a:stretch>
            <a:fillRect/>
          </a:stretch>
        </p:blipFill>
        <p:spPr>
          <a:xfrm>
            <a:off x="5322296" y="5831738"/>
            <a:ext cx="1154704" cy="492862"/>
          </a:xfrm>
          <a:prstGeom prst="rect">
            <a:avLst/>
          </a:prstGeom>
        </p:spPr>
      </p:pic>
      <p:pic>
        <p:nvPicPr>
          <p:cNvPr id="7" name="Picture 6" descr="JSI text logo.psd"/>
          <p:cNvPicPr>
            <a:picLocks noChangeAspect="1"/>
          </p:cNvPicPr>
          <p:nvPr/>
        </p:nvPicPr>
        <p:blipFill>
          <a:blip r:embed="rId4"/>
          <a:stretch>
            <a:fillRect/>
          </a:stretch>
        </p:blipFill>
        <p:spPr>
          <a:xfrm>
            <a:off x="3124200" y="5741529"/>
            <a:ext cx="1447800" cy="583071"/>
          </a:xfrm>
          <a:prstGeom prst="rect">
            <a:avLst/>
          </a:prstGeom>
        </p:spPr>
      </p:pic>
      <p:sp>
        <p:nvSpPr>
          <p:cNvPr id="8" name="Subtitle 2"/>
          <p:cNvSpPr txBox="1">
            <a:spLocks/>
          </p:cNvSpPr>
          <p:nvPr/>
        </p:nvSpPr>
        <p:spPr>
          <a:xfrm>
            <a:off x="0" y="869726"/>
            <a:ext cx="9144000" cy="2312546"/>
          </a:xfrm>
          <a:prstGeom prst="rect">
            <a:avLst/>
          </a:prstGeom>
        </p:spPr>
        <p:txBody>
          <a:bodyP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400" dirty="0">
                <a:solidFill>
                  <a:schemeClr val="tx1"/>
                </a:solidFill>
                <a:latin typeface="+mj-lt"/>
                <a:cs typeface="TradeGothic LH Extended"/>
              </a:rPr>
              <a:t>Task Sharing to Drug Shop Operators for Provision Injectable Contraception by in Uganda</a:t>
            </a:r>
          </a:p>
        </p:txBody>
      </p:sp>
    </p:spTree>
    <p:extLst>
      <p:ext uri="{BB962C8B-B14F-4D97-AF65-F5344CB8AC3E}">
        <p14:creationId xmlns:p14="http://schemas.microsoft.com/office/powerpoint/2010/main" val="291839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102"/>
            <a:ext cx="8229600" cy="939336"/>
          </a:xfrm>
        </p:spPr>
        <p:txBody>
          <a:bodyPr/>
          <a:lstStyle/>
          <a:p>
            <a:r>
              <a:rPr lang="en-US" sz="3600" dirty="0"/>
              <a:t>Anticipated Challenges</a:t>
            </a:r>
          </a:p>
        </p:txBody>
      </p:sp>
      <p:sp>
        <p:nvSpPr>
          <p:cNvPr id="3" name="Content Placeholder 2"/>
          <p:cNvSpPr>
            <a:spLocks noGrp="1"/>
          </p:cNvSpPr>
          <p:nvPr>
            <p:ph idx="1"/>
          </p:nvPr>
        </p:nvSpPr>
        <p:spPr>
          <a:xfrm>
            <a:off x="457200" y="2085580"/>
            <a:ext cx="8229600" cy="4970223"/>
          </a:xfrm>
        </p:spPr>
        <p:txBody>
          <a:bodyPr/>
          <a:lstStyle/>
          <a:p>
            <a:pPr lvl="0"/>
            <a:r>
              <a:rPr lang="en-US" sz="2400" dirty="0"/>
              <a:t>Some drug shops are not licensed.</a:t>
            </a:r>
          </a:p>
          <a:p>
            <a:pPr lvl="0"/>
            <a:r>
              <a:rPr lang="en-US" sz="2400" dirty="0"/>
              <a:t>Most Drug Shop Operators are not trained on provision of Family Planning methods. </a:t>
            </a:r>
          </a:p>
          <a:p>
            <a:pPr lvl="0"/>
            <a:r>
              <a:rPr lang="en-US" sz="2400" dirty="0"/>
              <a:t>Drug Shop Operators are profit oriented and may not offer quality services.</a:t>
            </a:r>
          </a:p>
          <a:p>
            <a:pPr lvl="0"/>
            <a:r>
              <a:rPr lang="en-US" sz="2400" dirty="0"/>
              <a:t>Unsafe injection and infection control practices may be practiced.</a:t>
            </a:r>
          </a:p>
          <a:p>
            <a:pPr lvl="0"/>
            <a:r>
              <a:rPr lang="en-US" sz="2400" dirty="0"/>
              <a:t>Drug shops do not currently submit data to HMIS.</a:t>
            </a:r>
          </a:p>
          <a:p>
            <a:pPr lvl="0"/>
            <a:r>
              <a:rPr lang="en-US" sz="2400" dirty="0"/>
              <a:t>Untrained personnel might administer the </a:t>
            </a:r>
            <a:r>
              <a:rPr lang="en-US" sz="2400" dirty="0" err="1"/>
              <a:t>injectables</a:t>
            </a:r>
            <a:r>
              <a:rPr lang="en-US" sz="2400" dirty="0"/>
              <a:t>.</a:t>
            </a:r>
          </a:p>
          <a:p>
            <a:pPr lvl="0"/>
            <a:endParaRPr lang="en-US" sz="2400" dirty="0"/>
          </a:p>
          <a:p>
            <a:pPr lvl="0"/>
            <a:endParaRPr lang="en-US" sz="2400" dirty="0"/>
          </a:p>
          <a:p>
            <a:pPr lvl="0"/>
            <a:endParaRPr lang="en-US" sz="2400" dirty="0"/>
          </a:p>
          <a:p>
            <a:pPr lvl="0"/>
            <a:endParaRPr lang="en-US" sz="2400" dirty="0"/>
          </a:p>
        </p:txBody>
      </p:sp>
    </p:spTree>
    <p:extLst>
      <p:ext uri="{BB962C8B-B14F-4D97-AF65-F5344CB8AC3E}">
        <p14:creationId xmlns:p14="http://schemas.microsoft.com/office/powerpoint/2010/main" val="7142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actions</a:t>
            </a:r>
          </a:p>
        </p:txBody>
      </p:sp>
      <p:sp>
        <p:nvSpPr>
          <p:cNvPr id="3" name="Content Placeholder 2"/>
          <p:cNvSpPr>
            <a:spLocks noGrp="1"/>
          </p:cNvSpPr>
          <p:nvPr>
            <p:ph idx="1"/>
          </p:nvPr>
        </p:nvSpPr>
        <p:spPr>
          <a:xfrm>
            <a:off x="457200" y="1075766"/>
            <a:ext cx="8229600" cy="5050398"/>
          </a:xfrm>
        </p:spPr>
        <p:txBody>
          <a:bodyPr/>
          <a:lstStyle/>
          <a:p>
            <a:r>
              <a:rPr lang="en-US" sz="2400" dirty="0"/>
              <a:t>Organize phased scale up process which will permit new lessons learned and innovations to be applied.  </a:t>
            </a:r>
          </a:p>
          <a:p>
            <a:pPr lvl="0"/>
            <a:r>
              <a:rPr lang="en-US" sz="2400" dirty="0"/>
              <a:t>Support drug shops to operate legally as per NDA guidelines.</a:t>
            </a:r>
          </a:p>
          <a:p>
            <a:pPr lvl="0"/>
            <a:r>
              <a:rPr lang="en-US" sz="2400" dirty="0"/>
              <a:t>MOH reviews, approves, and implements an FP training curriculum for drug shop operators in line with existing curricula for clinic-based health workers and VHTs. </a:t>
            </a:r>
          </a:p>
          <a:p>
            <a:pPr lvl="0"/>
            <a:r>
              <a:rPr lang="en-US" sz="2400" dirty="0"/>
              <a:t>Ensure FP training curricula and job aids are available to DSOs and to their supervisors.</a:t>
            </a:r>
          </a:p>
          <a:p>
            <a:pPr lvl="0"/>
            <a:r>
              <a:rPr lang="en-US" sz="2400" dirty="0"/>
              <a:t>Train DSOs in safe provision of FP and injection safety  </a:t>
            </a:r>
          </a:p>
          <a:p>
            <a:pPr lvl="0"/>
            <a:r>
              <a:rPr lang="en-US" sz="2400" dirty="0"/>
              <a:t>Ensure that a supportive supervision mechanism is put into place.</a:t>
            </a:r>
          </a:p>
          <a:p>
            <a:pPr marL="0" lvl="0" indent="0">
              <a:buNone/>
            </a:pPr>
            <a:endParaRPr lang="en-US" sz="2400" dirty="0"/>
          </a:p>
          <a:p>
            <a:endParaRPr lang="en-US" dirty="0"/>
          </a:p>
        </p:txBody>
      </p:sp>
    </p:spTree>
    <p:extLst>
      <p:ext uri="{BB962C8B-B14F-4D97-AF65-F5344CB8AC3E}">
        <p14:creationId xmlns:p14="http://schemas.microsoft.com/office/powerpoint/2010/main" val="318657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actions continued</a:t>
            </a:r>
          </a:p>
        </p:txBody>
      </p:sp>
      <p:sp>
        <p:nvSpPr>
          <p:cNvPr id="3" name="Content Placeholder 2"/>
          <p:cNvSpPr>
            <a:spLocks noGrp="1"/>
          </p:cNvSpPr>
          <p:nvPr>
            <p:ph idx="1"/>
          </p:nvPr>
        </p:nvSpPr>
        <p:spPr/>
        <p:txBody>
          <a:bodyPr/>
          <a:lstStyle/>
          <a:p>
            <a:pPr lvl="0"/>
            <a:r>
              <a:rPr lang="en-US" sz="2400" dirty="0"/>
              <a:t>Seek funding commitments from donors.</a:t>
            </a:r>
          </a:p>
          <a:p>
            <a:pPr lvl="0"/>
            <a:r>
              <a:rPr lang="en-US" sz="2400" dirty="0"/>
              <a:t>Incorporate drug shops task sharing into national strategic plans. </a:t>
            </a:r>
          </a:p>
          <a:p>
            <a:pPr lvl="0"/>
            <a:r>
              <a:rPr lang="en-US" sz="2400" dirty="0"/>
              <a:t>Strengthen the existing accreditation processes for drug shop operators.</a:t>
            </a:r>
          </a:p>
          <a:p>
            <a:pPr lvl="0"/>
            <a:r>
              <a:rPr lang="en-US" sz="2400" dirty="0"/>
              <a:t>Support the improvement of business practices and compliance with NDA guidelines.</a:t>
            </a:r>
          </a:p>
          <a:p>
            <a:r>
              <a:rPr lang="en-US" sz="2400" dirty="0"/>
              <a:t>Support a multi-sectoral monitoring and quality-control mechanism that includes the medical and allied health professional councils, NDA, MOH and civil society organizations.</a:t>
            </a:r>
          </a:p>
          <a:p>
            <a:pPr lvl="0"/>
            <a:endParaRPr lang="en-US" sz="2400" dirty="0"/>
          </a:p>
          <a:p>
            <a:endParaRPr lang="en-US" dirty="0"/>
          </a:p>
        </p:txBody>
      </p:sp>
    </p:spTree>
    <p:extLst>
      <p:ext uri="{BB962C8B-B14F-4D97-AF65-F5344CB8AC3E}">
        <p14:creationId xmlns:p14="http://schemas.microsoft.com/office/powerpoint/2010/main" val="221303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280"/>
            <a:ext cx="8229600" cy="1143000"/>
          </a:xfrm>
        </p:spPr>
        <p:txBody>
          <a:bodyPr/>
          <a:lstStyle/>
          <a:p>
            <a:r>
              <a:rPr lang="en-US" dirty="0"/>
              <a:t>Conclusion and next steps</a:t>
            </a:r>
          </a:p>
        </p:txBody>
      </p:sp>
      <p:sp>
        <p:nvSpPr>
          <p:cNvPr id="3" name="Content Placeholder 2"/>
          <p:cNvSpPr>
            <a:spLocks noGrp="1"/>
          </p:cNvSpPr>
          <p:nvPr>
            <p:ph idx="1"/>
          </p:nvPr>
        </p:nvSpPr>
        <p:spPr>
          <a:xfrm>
            <a:off x="457200" y="1859280"/>
            <a:ext cx="8229600" cy="4525963"/>
          </a:xfrm>
        </p:spPr>
        <p:txBody>
          <a:bodyPr/>
          <a:lstStyle/>
          <a:p>
            <a:r>
              <a:rPr lang="en-US" sz="2400" dirty="0"/>
              <a:t>Drug shops are a viable and convenient source of short-acting FP methods, including injectable contraception.</a:t>
            </a:r>
          </a:p>
          <a:p>
            <a:r>
              <a:rPr lang="en-US" sz="2400" dirty="0"/>
              <a:t>Drug shops can help meet the growing demand for family planning particularly in rural and hard-to-reach areas offering  complementary roles to Health Facility Providers in Uganda.</a:t>
            </a:r>
          </a:p>
          <a:p>
            <a:r>
              <a:rPr lang="en-US" sz="2400" b="1" dirty="0"/>
              <a:t>Next step: </a:t>
            </a:r>
            <a:r>
              <a:rPr lang="en-US" sz="2400"/>
              <a:t>As approved  </a:t>
            </a:r>
            <a:r>
              <a:rPr lang="en-US" sz="2400" dirty="0"/>
              <a:t>by MOH SMC Reproductive Health Department to engage  NDA on reclassification of Injectables so that they can be offered by Drug Shop Operators taking into considerations the various recommendations.</a:t>
            </a:r>
          </a:p>
          <a:p>
            <a:endParaRPr lang="en-US" sz="2400" dirty="0"/>
          </a:p>
        </p:txBody>
      </p:sp>
    </p:spTree>
    <p:extLst>
      <p:ext uri="{BB962C8B-B14F-4D97-AF65-F5344CB8AC3E}">
        <p14:creationId xmlns:p14="http://schemas.microsoft.com/office/powerpoint/2010/main" val="333321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Presentation Outline </a:t>
            </a:r>
          </a:p>
        </p:txBody>
      </p:sp>
      <p:sp>
        <p:nvSpPr>
          <p:cNvPr id="3" name="Content Placeholder 2"/>
          <p:cNvSpPr>
            <a:spLocks noGrp="1"/>
          </p:cNvSpPr>
          <p:nvPr>
            <p:ph idx="1"/>
          </p:nvPr>
        </p:nvSpPr>
        <p:spPr>
          <a:xfrm>
            <a:off x="457200" y="1389185"/>
            <a:ext cx="8229600" cy="4525963"/>
          </a:xfrm>
        </p:spPr>
        <p:txBody>
          <a:bodyPr/>
          <a:lstStyle/>
          <a:p>
            <a:r>
              <a:rPr lang="en-US" sz="2800" dirty="0"/>
              <a:t>Introduction , background and timeline of events</a:t>
            </a:r>
          </a:p>
          <a:p>
            <a:r>
              <a:rPr lang="en-US" sz="2800" dirty="0"/>
              <a:t>Problem statement</a:t>
            </a:r>
          </a:p>
          <a:p>
            <a:r>
              <a:rPr lang="en-US" sz="2800" dirty="0"/>
              <a:t>Rationale</a:t>
            </a:r>
          </a:p>
          <a:p>
            <a:r>
              <a:rPr lang="en-US" sz="2800" dirty="0"/>
              <a:t>Summary of evidence from research and pilots</a:t>
            </a:r>
          </a:p>
          <a:p>
            <a:r>
              <a:rPr lang="en-US" sz="2800" dirty="0"/>
              <a:t>Anticipated challenges and proposed actions</a:t>
            </a:r>
          </a:p>
          <a:p>
            <a:pPr marL="0" indent="0">
              <a:buNone/>
            </a:pPr>
            <a:endParaRPr lang="en-US" sz="2800" dirty="0"/>
          </a:p>
        </p:txBody>
      </p:sp>
    </p:spTree>
    <p:extLst>
      <p:ext uri="{BB962C8B-B14F-4D97-AF65-F5344CB8AC3E}">
        <p14:creationId xmlns:p14="http://schemas.microsoft.com/office/powerpoint/2010/main" val="183840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631" y="6585198"/>
            <a:ext cx="2454390" cy="307777"/>
          </a:xfrm>
          <a:prstGeom prst="rect">
            <a:avLst/>
          </a:prstGeom>
          <a:noFill/>
        </p:spPr>
        <p:txBody>
          <a:bodyPr wrap="none" rtlCol="0">
            <a:spAutoFit/>
          </a:bodyPr>
          <a:lstStyle/>
          <a:p>
            <a:r>
              <a:rPr lang="en-US" sz="1400" dirty="0">
                <a:solidFill>
                  <a:schemeClr val="bg1"/>
                </a:solidFill>
              </a:rPr>
              <a:t>Source: John Stanback, Uganda</a:t>
            </a:r>
          </a:p>
        </p:txBody>
      </p:sp>
      <p:pic>
        <p:nvPicPr>
          <p:cNvPr id="5" name="Picture 4"/>
          <p:cNvPicPr>
            <a:picLocks noChangeAspect="1"/>
          </p:cNvPicPr>
          <p:nvPr/>
        </p:nvPicPr>
        <p:blipFill>
          <a:blip r:embed="rId3"/>
          <a:stretch>
            <a:fillRect/>
          </a:stretch>
        </p:blipFill>
        <p:spPr>
          <a:xfrm>
            <a:off x="628144" y="546235"/>
            <a:ext cx="7760346" cy="5821385"/>
          </a:xfrm>
          <a:prstGeom prst="rect">
            <a:avLst/>
          </a:prstGeom>
        </p:spPr>
      </p:pic>
      <p:sp>
        <p:nvSpPr>
          <p:cNvPr id="4" name="Title 3"/>
          <p:cNvSpPr>
            <a:spLocks noGrp="1"/>
          </p:cNvSpPr>
          <p:nvPr>
            <p:ph type="ctrTitle"/>
          </p:nvPr>
        </p:nvSpPr>
        <p:spPr>
          <a:xfrm>
            <a:off x="948974" y="546235"/>
            <a:ext cx="7772400" cy="782108"/>
          </a:xfrm>
        </p:spPr>
        <p:txBody>
          <a:bodyPr>
            <a:noAutofit/>
          </a:bodyPr>
          <a:lstStyle/>
          <a:p>
            <a:pPr algn="ctr"/>
            <a:r>
              <a:rPr lang="en-US" sz="6000" i="1" dirty="0">
                <a:solidFill>
                  <a:schemeClr val="bg1"/>
                </a:solidFill>
                <a:latin typeface="Aharoni" panose="02010803020104030203" pitchFamily="2" charset="-79"/>
                <a:cs typeface="Aharoni" panose="02010803020104030203" pitchFamily="2" charset="-79"/>
              </a:rPr>
              <a:t>Introduction</a:t>
            </a:r>
          </a:p>
        </p:txBody>
      </p:sp>
    </p:spTree>
    <p:extLst>
      <p:ext uri="{BB962C8B-B14F-4D97-AF65-F5344CB8AC3E}">
        <p14:creationId xmlns:p14="http://schemas.microsoft.com/office/powerpoint/2010/main" val="211756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66"/>
            <a:ext cx="8229600" cy="674268"/>
          </a:xfrm>
        </p:spPr>
        <p:txBody>
          <a:bodyPr/>
          <a:lstStyle/>
          <a:p>
            <a:r>
              <a:rPr lang="en-US" sz="4000" dirty="0"/>
              <a:t>Timelines and process</a:t>
            </a:r>
          </a:p>
        </p:txBody>
      </p:sp>
      <p:sp>
        <p:nvSpPr>
          <p:cNvPr id="3" name="Content Placeholder 2"/>
          <p:cNvSpPr>
            <a:spLocks noGrp="1"/>
          </p:cNvSpPr>
          <p:nvPr>
            <p:ph idx="1"/>
          </p:nvPr>
        </p:nvSpPr>
        <p:spPr>
          <a:xfrm>
            <a:off x="457200" y="1114534"/>
            <a:ext cx="8229600" cy="5194510"/>
          </a:xfrm>
        </p:spPr>
        <p:txBody>
          <a:bodyPr/>
          <a:lstStyle/>
          <a:p>
            <a:r>
              <a:rPr lang="en-US" sz="2400" dirty="0"/>
              <a:t>2007 to 2014 - Studies and pilots were done.</a:t>
            </a:r>
          </a:p>
          <a:p>
            <a:r>
              <a:rPr lang="en-US" sz="2400" dirty="0"/>
              <a:t>2014 – Technical consultation done in North Carolina</a:t>
            </a:r>
          </a:p>
          <a:p>
            <a:r>
              <a:rPr lang="en-US" sz="2400" dirty="0"/>
              <a:t>June 2015-High level policy dialogue held to review Ugandan evidence </a:t>
            </a:r>
            <a:r>
              <a:rPr lang="en-US" sz="2000" dirty="0"/>
              <a:t> </a:t>
            </a:r>
            <a:r>
              <a:rPr lang="en-US" sz="2400" dirty="0"/>
              <a:t>recommends formation of task force.</a:t>
            </a:r>
          </a:p>
          <a:p>
            <a:r>
              <a:rPr lang="en-US" sz="2400" dirty="0"/>
              <a:t>July 2015-Task force including NDA,MOH(Pharmacy and RH  and CSOs) starts consultations and work on justification paper. </a:t>
            </a:r>
          </a:p>
          <a:p>
            <a:r>
              <a:rPr lang="en-US" sz="2400" dirty="0"/>
              <a:t>August 2015-Consultations held with Professional Bodies.</a:t>
            </a:r>
          </a:p>
          <a:p>
            <a:r>
              <a:rPr lang="en-US" sz="2400" dirty="0"/>
              <a:t>March 2016- Justification Paper presented to MCH Cluster and recommended for presentation to MOH Senior Management </a:t>
            </a:r>
          </a:p>
          <a:p>
            <a:r>
              <a:rPr lang="en-US" sz="2400" dirty="0"/>
              <a:t>July 2016-Presented to EmONC Task Force for input.</a:t>
            </a:r>
          </a:p>
          <a:p>
            <a:r>
              <a:rPr lang="en-US" sz="2400" dirty="0"/>
              <a:t>August 2016-Presented justification Paper to MOH SMC</a:t>
            </a:r>
          </a:p>
          <a:p>
            <a:pPr marL="0" indent="0">
              <a:buNone/>
            </a:pPr>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33232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4825"/>
          </a:xfrm>
        </p:spPr>
        <p:txBody>
          <a:bodyPr/>
          <a:lstStyle/>
          <a:p>
            <a:r>
              <a:rPr lang="en-US" dirty="0"/>
              <a:t>Problem Statement</a:t>
            </a:r>
          </a:p>
        </p:txBody>
      </p:sp>
      <p:sp>
        <p:nvSpPr>
          <p:cNvPr id="3" name="Content Placeholder 2"/>
          <p:cNvSpPr>
            <a:spLocks noGrp="1"/>
          </p:cNvSpPr>
          <p:nvPr>
            <p:ph idx="1"/>
          </p:nvPr>
        </p:nvSpPr>
        <p:spPr>
          <a:xfrm>
            <a:off x="457200" y="1252026"/>
            <a:ext cx="8229600" cy="4874138"/>
          </a:xfrm>
        </p:spPr>
        <p:txBody>
          <a:bodyPr/>
          <a:lstStyle/>
          <a:p>
            <a:r>
              <a:rPr lang="en-US" sz="2400" dirty="0"/>
              <a:t>Uganda has high fertility rate of 5.8 (National Population and Housing Census 2014)</a:t>
            </a:r>
          </a:p>
          <a:p>
            <a:r>
              <a:rPr lang="en-US" sz="2400" dirty="0"/>
              <a:t>Unmet for Family Planning remains high-34.3% (UDHS,2011)</a:t>
            </a:r>
          </a:p>
          <a:p>
            <a:r>
              <a:rPr lang="en-US" sz="2400" dirty="0"/>
              <a:t>Modern Contraceptive Prevalence is still low 26% ( UDHS ,2011)</a:t>
            </a:r>
          </a:p>
          <a:p>
            <a:r>
              <a:rPr lang="en-US" sz="2400" dirty="0"/>
              <a:t>Family Planning service coverage is still low, cannot  enable us to reach the Uganda FP CIP goals of 50% Modern Contraceptive Prevalence Rate and reducing unmet need to 10% by the year 2020.</a:t>
            </a:r>
          </a:p>
          <a:p>
            <a:r>
              <a:rPr lang="en-US" sz="2400" dirty="0"/>
              <a:t>Drug Shops if used as an additional channel can therefore make an important contribution in attaining the national Family Planning goals.</a:t>
            </a:r>
          </a:p>
        </p:txBody>
      </p:sp>
    </p:spTree>
    <p:extLst>
      <p:ext uri="{BB962C8B-B14F-4D97-AF65-F5344CB8AC3E}">
        <p14:creationId xmlns:p14="http://schemas.microsoft.com/office/powerpoint/2010/main" val="349226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28"/>
            <a:ext cx="8229600" cy="1037810"/>
          </a:xfrm>
        </p:spPr>
        <p:txBody>
          <a:bodyPr/>
          <a:lstStyle/>
          <a:p>
            <a:r>
              <a:rPr lang="en-US" dirty="0"/>
              <a:t>Rationale</a:t>
            </a:r>
          </a:p>
        </p:txBody>
      </p:sp>
      <p:sp>
        <p:nvSpPr>
          <p:cNvPr id="3" name="Content Placeholder 2"/>
          <p:cNvSpPr>
            <a:spLocks noGrp="1"/>
          </p:cNvSpPr>
          <p:nvPr>
            <p:ph idx="1"/>
          </p:nvPr>
        </p:nvSpPr>
        <p:spPr>
          <a:xfrm>
            <a:off x="457200" y="1039906"/>
            <a:ext cx="8686800" cy="6042668"/>
          </a:xfrm>
        </p:spPr>
        <p:txBody>
          <a:bodyPr/>
          <a:lstStyle/>
          <a:p>
            <a:r>
              <a:rPr lang="en-US" sz="2400" dirty="0"/>
              <a:t>Injectables are a highly used and preferred method</a:t>
            </a:r>
          </a:p>
          <a:p>
            <a:r>
              <a:rPr lang="en-US" sz="2400" dirty="0"/>
              <a:t>Task sharing to VHTs already endorsed and they  provide </a:t>
            </a:r>
            <a:r>
              <a:rPr lang="en-US" sz="2400" dirty="0" err="1"/>
              <a:t>injectables</a:t>
            </a:r>
            <a:r>
              <a:rPr lang="en-US" sz="2400" dirty="0"/>
              <a:t> in Uganda. </a:t>
            </a:r>
          </a:p>
          <a:p>
            <a:r>
              <a:rPr lang="en-US" sz="2400" dirty="0"/>
              <a:t>Drug shop operators, can deliver injectable FP if trained. </a:t>
            </a:r>
          </a:p>
          <a:p>
            <a:r>
              <a:rPr lang="en-US" sz="2400" dirty="0"/>
              <a:t>9,724 registered drug shops in Uganda (NDA, Feb 2015) and widely distributed.</a:t>
            </a:r>
          </a:p>
          <a:p>
            <a:r>
              <a:rPr lang="en-US" sz="2400" dirty="0"/>
              <a:t>If approved to provide </a:t>
            </a:r>
            <a:r>
              <a:rPr lang="en-US" sz="2400" dirty="0" err="1"/>
              <a:t>injectables</a:t>
            </a:r>
            <a:r>
              <a:rPr lang="en-US" sz="2400" dirty="0"/>
              <a:t> they would r</a:t>
            </a:r>
            <a:r>
              <a:rPr lang="en-US" sz="2200" dirty="0"/>
              <a:t>elieve pressure from Health Facility staff, </a:t>
            </a:r>
            <a:r>
              <a:rPr lang="en-US" sz="2400" dirty="0"/>
              <a:t>would increase access since they are readily found in rural areas and have extended hours of operation.</a:t>
            </a:r>
          </a:p>
          <a:p>
            <a:r>
              <a:rPr lang="en-US" sz="2400" dirty="0"/>
              <a:t>Despite the advantages current policy framework does not permit them to offer injectable contraception.</a:t>
            </a:r>
          </a:p>
          <a:p>
            <a:pPr marL="0" indent="0">
              <a:buNone/>
            </a:pPr>
            <a:endParaRPr lang="en-US" sz="2400" dirty="0"/>
          </a:p>
        </p:txBody>
      </p:sp>
    </p:spTree>
    <p:extLst>
      <p:ext uri="{BB962C8B-B14F-4D97-AF65-F5344CB8AC3E}">
        <p14:creationId xmlns:p14="http://schemas.microsoft.com/office/powerpoint/2010/main" val="11415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69" y="424020"/>
            <a:ext cx="8707582" cy="869576"/>
          </a:xfrm>
        </p:spPr>
        <p:txBody>
          <a:bodyPr/>
          <a:lstStyle/>
          <a:p>
            <a:r>
              <a:rPr lang="en-US" sz="4000" dirty="0"/>
              <a:t> Global evidence</a:t>
            </a:r>
          </a:p>
        </p:txBody>
      </p:sp>
      <p:sp>
        <p:nvSpPr>
          <p:cNvPr id="3" name="Content Placeholder 2"/>
          <p:cNvSpPr>
            <a:spLocks noGrp="1"/>
          </p:cNvSpPr>
          <p:nvPr>
            <p:ph idx="1"/>
          </p:nvPr>
        </p:nvSpPr>
        <p:spPr>
          <a:xfrm>
            <a:off x="851114" y="1293596"/>
            <a:ext cx="7959437" cy="4641039"/>
          </a:xfrm>
          <a:noFill/>
        </p:spPr>
        <p:txBody>
          <a:bodyPr/>
          <a:lstStyle/>
          <a:p>
            <a:r>
              <a:rPr lang="en-US" sz="2400" dirty="0"/>
              <a:t>Bangladesh-Blue Star trained Drug Shop operators to provide </a:t>
            </a:r>
            <a:r>
              <a:rPr lang="en-US" sz="2400" dirty="0" err="1"/>
              <a:t>injectables</a:t>
            </a:r>
            <a:endParaRPr lang="en-US" sz="2400" dirty="0"/>
          </a:p>
          <a:p>
            <a:r>
              <a:rPr lang="en-US" sz="2400" dirty="0"/>
              <a:t>Nigeria-Patent Medicine Vendors provide contraceptives-although not </a:t>
            </a:r>
            <a:r>
              <a:rPr lang="en-US" sz="2400" dirty="0" err="1"/>
              <a:t>injectables</a:t>
            </a:r>
            <a:endParaRPr lang="en-US" sz="2400" dirty="0"/>
          </a:p>
          <a:p>
            <a:r>
              <a:rPr lang="en-US" sz="2400" dirty="0"/>
              <a:t>Tanzania-The Accredited Drug Dispensing Outlet(ADDO) demonstrated that interventions with drug outlets could be scalable </a:t>
            </a:r>
          </a:p>
          <a:p>
            <a:r>
              <a:rPr lang="en-US" sz="2400" dirty="0"/>
              <a:t>Liberia-Adopted the Tanzanian ADDO model with 200 Medicine Stores.</a:t>
            </a:r>
          </a:p>
          <a:p>
            <a:r>
              <a:rPr lang="en-US" sz="2400" dirty="0"/>
              <a:t>WHO-recognizes provision of Contraception through Drug shops and pharmacies as a best practice( HIPS,2013).</a:t>
            </a:r>
          </a:p>
          <a:p>
            <a:endParaRPr lang="en-US" dirty="0"/>
          </a:p>
        </p:txBody>
      </p:sp>
    </p:spTree>
    <p:extLst>
      <p:ext uri="{BB962C8B-B14F-4D97-AF65-F5344CB8AC3E}">
        <p14:creationId xmlns:p14="http://schemas.microsoft.com/office/powerpoint/2010/main" val="390914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pPr algn="ctr"/>
            <a:r>
              <a:rPr lang="en-US" dirty="0"/>
              <a:t>Local evidence</a:t>
            </a:r>
          </a:p>
        </p:txBody>
      </p:sp>
      <p:sp>
        <p:nvSpPr>
          <p:cNvPr id="5" name="Content Placeholder 4"/>
          <p:cNvSpPr>
            <a:spLocks noGrp="1"/>
          </p:cNvSpPr>
          <p:nvPr>
            <p:ph idx="1"/>
          </p:nvPr>
        </p:nvSpPr>
        <p:spPr>
          <a:xfrm>
            <a:off x="209550" y="1277471"/>
            <a:ext cx="8934450" cy="4836458"/>
          </a:xfrm>
        </p:spPr>
        <p:txBody>
          <a:bodyPr>
            <a:normAutofit lnSpcReduction="10000"/>
          </a:bodyPr>
          <a:lstStyle/>
          <a:p>
            <a:pPr marL="514350" indent="-514350">
              <a:buFont typeface="+mj-lt"/>
              <a:buAutoNum type="arabicPeriod"/>
            </a:pPr>
            <a:r>
              <a:rPr lang="en-US" sz="2400" dirty="0"/>
              <a:t>An assessment of drug shop suitability for socially marketed </a:t>
            </a:r>
            <a:r>
              <a:rPr lang="en-US" sz="2400" dirty="0" err="1"/>
              <a:t>injectables</a:t>
            </a:r>
            <a:r>
              <a:rPr lang="en-US" sz="2400" dirty="0"/>
              <a:t> “injectaplan” in Nakaseke, Luwero and Nakasongola found that:</a:t>
            </a:r>
          </a:p>
          <a:p>
            <a:pPr lvl="1"/>
            <a:r>
              <a:rPr lang="en-US" sz="2000" dirty="0"/>
              <a:t>&gt;90% Drug Shop Operators  were selling and injecting DMPA</a:t>
            </a:r>
          </a:p>
          <a:p>
            <a:pPr lvl="1"/>
            <a:r>
              <a:rPr lang="en-US" sz="2000" dirty="0"/>
              <a:t>Most Drug Shop Operators have some medical training </a:t>
            </a:r>
          </a:p>
          <a:p>
            <a:pPr marL="457200" lvl="1" indent="0">
              <a:buNone/>
            </a:pPr>
            <a:r>
              <a:rPr lang="en-US" sz="2400" dirty="0"/>
              <a:t>(Stanback et.al,2011, FHI 360 and Save The Children Uganda)</a:t>
            </a:r>
          </a:p>
          <a:p>
            <a:pPr marL="457200" indent="-457200">
              <a:buFont typeface="+mj-lt"/>
              <a:buAutoNum type="arabicPeriod"/>
            </a:pPr>
            <a:r>
              <a:rPr lang="en-US" sz="2400" dirty="0"/>
              <a:t>A follow-up assessment of trainings for a subset of Drug Shop Operators in Luwero and Nakasongola on family planning, safe injection and waste management found that:</a:t>
            </a:r>
          </a:p>
          <a:p>
            <a:pPr lvl="1" indent="-342900"/>
            <a:r>
              <a:rPr lang="en-US" sz="2000" dirty="0"/>
              <a:t>Drug Shop Operators improved from baseline to end line on knowledge of FP, management of DMPA clients, waste management and in safe injection practices.</a:t>
            </a:r>
          </a:p>
          <a:p>
            <a:pPr lvl="1" indent="-342900"/>
            <a:r>
              <a:rPr lang="en-US" sz="2000" dirty="0"/>
              <a:t>Trained drug shop operators were able to safely administer </a:t>
            </a:r>
            <a:r>
              <a:rPr lang="en-US" sz="2000" dirty="0" err="1"/>
              <a:t>injectables</a:t>
            </a:r>
            <a:r>
              <a:rPr lang="en-US" sz="2000" dirty="0"/>
              <a:t>.</a:t>
            </a:r>
          </a:p>
          <a:p>
            <a:pPr marL="400050" lvl="1" indent="0">
              <a:buNone/>
            </a:pPr>
            <a:r>
              <a:rPr lang="en-US" sz="2000" dirty="0"/>
              <a:t>(Dawn </a:t>
            </a:r>
            <a:r>
              <a:rPr lang="en-US" sz="2000" dirty="0" err="1"/>
              <a:t>Chii</a:t>
            </a:r>
            <a:r>
              <a:rPr lang="en-US" sz="2000" dirty="0"/>
              <a:t> et.al ,2010 FHI 360 and Save The Children Uganda)</a:t>
            </a:r>
            <a:endParaRPr lang="en-US" sz="1600" dirty="0"/>
          </a:p>
          <a:p>
            <a:pPr lvl="1"/>
            <a:endParaRPr lang="en-US" sz="1800" dirty="0"/>
          </a:p>
          <a:p>
            <a:pPr marL="0" indent="0">
              <a:buNone/>
            </a:pPr>
            <a:endParaRPr lang="en-US" sz="2000" dirty="0"/>
          </a:p>
          <a:p>
            <a:pPr marL="457200" lvl="1" indent="0">
              <a:buNone/>
            </a:pPr>
            <a:endParaRPr lang="en-US" sz="1800" dirty="0"/>
          </a:p>
          <a:p>
            <a:pPr lvl="1"/>
            <a:endParaRPr lang="en-US" dirty="0"/>
          </a:p>
        </p:txBody>
      </p:sp>
    </p:spTree>
    <p:extLst>
      <p:ext uri="{BB962C8B-B14F-4D97-AF65-F5344CB8AC3E}">
        <p14:creationId xmlns:p14="http://schemas.microsoft.com/office/powerpoint/2010/main" val="79431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lstStyle/>
          <a:p>
            <a:pPr algn="ctr"/>
            <a:r>
              <a:rPr lang="en-US" dirty="0"/>
              <a:t>Local evidence continued</a:t>
            </a:r>
          </a:p>
        </p:txBody>
      </p:sp>
      <p:sp>
        <p:nvSpPr>
          <p:cNvPr id="5" name="Content Placeholder 4"/>
          <p:cNvSpPr>
            <a:spLocks noGrp="1"/>
          </p:cNvSpPr>
          <p:nvPr>
            <p:ph idx="1"/>
          </p:nvPr>
        </p:nvSpPr>
        <p:spPr>
          <a:xfrm>
            <a:off x="457200" y="1600200"/>
            <a:ext cx="8229600" cy="4836458"/>
          </a:xfrm>
        </p:spPr>
        <p:txBody>
          <a:bodyPr>
            <a:normAutofit fontScale="92500"/>
          </a:bodyPr>
          <a:lstStyle/>
          <a:p>
            <a:pPr lvl="1" indent="-342900"/>
            <a:endParaRPr lang="en-US" sz="100" dirty="0"/>
          </a:p>
          <a:p>
            <a:pPr marL="0" indent="0">
              <a:buNone/>
            </a:pPr>
            <a:r>
              <a:rPr lang="en-US" sz="2400" dirty="0"/>
              <a:t>3</a:t>
            </a:r>
            <a:r>
              <a:rPr lang="en-US" sz="2000" dirty="0"/>
              <a:t>. </a:t>
            </a:r>
            <a:r>
              <a:rPr lang="en-US" sz="2600" dirty="0"/>
              <a:t>An assessment of drug shop contribution to FP service provision through interviews with clients and review of service statistics between September,2010 and June 2011 in four districts found that:</a:t>
            </a:r>
          </a:p>
          <a:p>
            <a:pPr marL="685800" lvl="1"/>
            <a:r>
              <a:rPr lang="en-US" sz="2200" dirty="0"/>
              <a:t>Almost half of the drug shop clients had switched from other providers (primarily government health clinics) mostly because of good quality service, convenient locations, shorter waiting times, affordability and fewer stock-outs at the drug shops.</a:t>
            </a:r>
          </a:p>
          <a:p>
            <a:pPr marL="685800" lvl="1"/>
            <a:r>
              <a:rPr lang="en-US" sz="2200" dirty="0"/>
              <a:t>Between April and June 2011, clinics, CHWs, and drug shops in four districts delivered equal proportions of couple-years of protection, with drug shops leading marginally at 36%, followed by health facilities (33%) and CHWs (31%). (FHI 360 and USAID/STRIDES)</a:t>
            </a:r>
          </a:p>
          <a:p>
            <a:pPr marL="685800" lvl="1"/>
            <a:r>
              <a:rPr lang="en-US" dirty="0"/>
              <a:t> </a:t>
            </a:r>
          </a:p>
          <a:p>
            <a:pPr marL="685800" lvl="1"/>
            <a:endParaRPr lang="en-US" sz="1800" dirty="0"/>
          </a:p>
          <a:p>
            <a:pPr marL="0" indent="0">
              <a:buNone/>
            </a:pPr>
            <a:endParaRPr lang="en-US" sz="2000" dirty="0"/>
          </a:p>
          <a:p>
            <a:pPr marL="457200" lvl="1" indent="0">
              <a:buNone/>
            </a:pPr>
            <a:endParaRPr lang="en-US" sz="1800" dirty="0"/>
          </a:p>
          <a:p>
            <a:pPr lvl="1"/>
            <a:endParaRPr lang="en-US" dirty="0"/>
          </a:p>
        </p:txBody>
      </p:sp>
    </p:spTree>
    <p:extLst>
      <p:ext uri="{BB962C8B-B14F-4D97-AF65-F5344CB8AC3E}">
        <p14:creationId xmlns:p14="http://schemas.microsoft.com/office/powerpoint/2010/main" val="418322719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6">
  <a:themeElements>
    <a:clrScheme name="Presentation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6">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lnDef>
  </a:objectDefaults>
  <a:extraClrSchemeLst>
    <a:extraClrScheme>
      <a:clrScheme name="Presentation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GillSans"/>
        <a:ea typeface=""/>
        <a:cs typeface=""/>
      </a:majorFont>
      <a:minorFont>
        <a:latin typeface="Gill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GillSans" pitchFamily="34" charset="0"/>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PC Overview PPT 25Mar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 Cadre de passage a lechelle final 20 avril</Template>
  <TotalTime>1727</TotalTime>
  <Words>2587</Words>
  <Application>Microsoft Office PowerPoint</Application>
  <PresentationFormat>On-screen Show (4:3)</PresentationFormat>
  <Paragraphs>136</Paragraphs>
  <Slides>13</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Aharoni</vt:lpstr>
      <vt:lpstr>Arial</vt:lpstr>
      <vt:lpstr>Calibri</vt:lpstr>
      <vt:lpstr>GillSans</vt:lpstr>
      <vt:lpstr>Times</vt:lpstr>
      <vt:lpstr>TradeGothic LH Extended</vt:lpstr>
      <vt:lpstr>Blank</vt:lpstr>
      <vt:lpstr>Presentation6</vt:lpstr>
      <vt:lpstr>1_Blank</vt:lpstr>
      <vt:lpstr>APC Overview PPT 25Mar2014</vt:lpstr>
      <vt:lpstr>PowerPoint Presentation</vt:lpstr>
      <vt:lpstr>Presentation Outline </vt:lpstr>
      <vt:lpstr>Introduction</vt:lpstr>
      <vt:lpstr>Timelines and process</vt:lpstr>
      <vt:lpstr>Problem Statement</vt:lpstr>
      <vt:lpstr>Rationale</vt:lpstr>
      <vt:lpstr> Global evidence</vt:lpstr>
      <vt:lpstr>Local evidence</vt:lpstr>
      <vt:lpstr>Local evidence continued</vt:lpstr>
      <vt:lpstr>Anticipated Challenges</vt:lpstr>
      <vt:lpstr>Proposed actions</vt:lpstr>
      <vt:lpstr>Proposed actions continued</vt:lpstr>
      <vt:lpstr>Conclusion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Orr</dc:creator>
  <cp:lastModifiedBy>Fredrick Mubiru</cp:lastModifiedBy>
  <cp:revision>146</cp:revision>
  <cp:lastPrinted>2016-08-04T08:02:50Z</cp:lastPrinted>
  <dcterms:created xsi:type="dcterms:W3CDTF">2015-06-03T17:54:58Z</dcterms:created>
  <dcterms:modified xsi:type="dcterms:W3CDTF">2016-09-22T11:41:50Z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