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04" r:id="rId3"/>
    <p:sldId id="303" r:id="rId4"/>
    <p:sldId id="287" r:id="rId5"/>
    <p:sldId id="288" r:id="rId6"/>
    <p:sldId id="293" r:id="rId7"/>
    <p:sldId id="291" r:id="rId8"/>
    <p:sldId id="308" r:id="rId9"/>
    <p:sldId id="319" r:id="rId10"/>
    <p:sldId id="327" r:id="rId11"/>
    <p:sldId id="310" r:id="rId12"/>
    <p:sldId id="322" r:id="rId13"/>
    <p:sldId id="311" r:id="rId14"/>
    <p:sldId id="312" r:id="rId15"/>
    <p:sldId id="324" r:id="rId16"/>
    <p:sldId id="325" r:id="rId17"/>
    <p:sldId id="317" r:id="rId18"/>
    <p:sldId id="326" r:id="rId19"/>
    <p:sldId id="32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i" initials="L" lastIdx="5" clrIdx="0"/>
  <p:cmAuthor id="1" name="kjohnson" initials="k" lastIdx="1" clrIdx="1"/>
  <p:cmAuthor id="2" name="MEmbrey" initials="ME" lastIdx="3" clrIdx="2"/>
  <p:cmAuthor id="3" name="MSH" initials="M"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AA9AE"/>
    <a:srgbClr val="6693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54" autoAdjust="0"/>
  </p:normalViewPr>
  <p:slideViewPr>
    <p:cSldViewPr>
      <p:cViewPr varScale="1">
        <p:scale>
          <a:sx n="103" d="100"/>
          <a:sy n="103" d="100"/>
        </p:scale>
        <p:origin x="1080" y="114"/>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8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mwansasu\My%20Documents\Synchronized%20Files\EADSI\May%202011\EADSI%20Price%20and%20Availability%20before%20and%20after%20Uganda%20may%2011%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mwansasu\My%20Documents\Synchronized%20Files\EADSI\May%202011\EADSI%20Price%20and%20Availability%20before%20and%20after%20Uganda%20may%2011%20.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29E-2"/>
          <c:y val="7.9439097421732247E-3"/>
          <c:w val="0.87999854184893567"/>
          <c:h val="0.89469899358378235"/>
        </c:manualLayout>
      </c:layout>
      <c:barChart>
        <c:barDir val="col"/>
        <c:grouping val="clustered"/>
        <c:varyColors val="0"/>
        <c:ser>
          <c:idx val="0"/>
          <c:order val="0"/>
          <c:tx>
            <c:strRef>
              <c:f>Sheet1!$B$2</c:f>
              <c:strCache>
                <c:ptCount val="1"/>
                <c:pt idx="0">
                  <c:v>2004</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c:f>
              <c:strCache>
                <c:ptCount val="2"/>
                <c:pt idx="0">
                  <c:v>Artemether Lumefantrine</c:v>
                </c:pt>
                <c:pt idx="1">
                  <c:v>SP</c:v>
                </c:pt>
              </c:strCache>
            </c:strRef>
          </c:cat>
          <c:val>
            <c:numRef>
              <c:f>Sheet1!$B$3:$B$4</c:f>
              <c:numCache>
                <c:formatCode>0%</c:formatCode>
                <c:ptCount val="2"/>
                <c:pt idx="0">
                  <c:v>0</c:v>
                </c:pt>
                <c:pt idx="1">
                  <c:v>0.83000000000000029</c:v>
                </c:pt>
              </c:numCache>
            </c:numRef>
          </c:val>
        </c:ser>
        <c:ser>
          <c:idx val="1"/>
          <c:order val="1"/>
          <c:tx>
            <c:strRef>
              <c:f>Sheet1!$C$2</c:f>
              <c:strCache>
                <c:ptCount val="1"/>
                <c:pt idx="0">
                  <c:v>2010</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c:f>
              <c:strCache>
                <c:ptCount val="2"/>
                <c:pt idx="0">
                  <c:v>Artemether Lumefantrine</c:v>
                </c:pt>
                <c:pt idx="1">
                  <c:v>SP</c:v>
                </c:pt>
              </c:strCache>
            </c:strRef>
          </c:cat>
          <c:val>
            <c:numRef>
              <c:f>Sheet1!$C$3:$C$4</c:f>
              <c:numCache>
                <c:formatCode>0%</c:formatCode>
                <c:ptCount val="2"/>
                <c:pt idx="0">
                  <c:v>0.41000000000000014</c:v>
                </c:pt>
                <c:pt idx="1">
                  <c:v>0.6800000000000006</c:v>
                </c:pt>
              </c:numCache>
            </c:numRef>
          </c:val>
        </c:ser>
        <c:dLbls>
          <c:showLegendKey val="0"/>
          <c:showVal val="1"/>
          <c:showCatName val="0"/>
          <c:showSerName val="0"/>
          <c:showPercent val="0"/>
          <c:showBubbleSize val="0"/>
        </c:dLbls>
        <c:gapWidth val="150"/>
        <c:overlap val="-25"/>
        <c:axId val="1044335264"/>
        <c:axId val="1044332544"/>
      </c:barChart>
      <c:catAx>
        <c:axId val="1044335264"/>
        <c:scaling>
          <c:orientation val="minMax"/>
        </c:scaling>
        <c:delete val="0"/>
        <c:axPos val="b"/>
        <c:numFmt formatCode="General" sourceLinked="1"/>
        <c:majorTickMark val="none"/>
        <c:minorTickMark val="none"/>
        <c:tickLblPos val="nextTo"/>
        <c:txPr>
          <a:bodyPr/>
          <a:lstStyle/>
          <a:p>
            <a:pPr>
              <a:defRPr sz="1800" b="1"/>
            </a:pPr>
            <a:endParaRPr lang="en-US"/>
          </a:p>
        </c:txPr>
        <c:crossAx val="1044332544"/>
        <c:crosses val="autoZero"/>
        <c:auto val="1"/>
        <c:lblAlgn val="ctr"/>
        <c:lblOffset val="100"/>
        <c:noMultiLvlLbl val="0"/>
      </c:catAx>
      <c:valAx>
        <c:axId val="1044332544"/>
        <c:scaling>
          <c:orientation val="minMax"/>
        </c:scaling>
        <c:delete val="1"/>
        <c:axPos val="l"/>
        <c:numFmt formatCode="0%" sourceLinked="1"/>
        <c:majorTickMark val="out"/>
        <c:minorTickMark val="none"/>
        <c:tickLblPos val="none"/>
        <c:crossAx val="1044335264"/>
        <c:crosses val="autoZero"/>
        <c:crossBetween val="between"/>
      </c:valAx>
    </c:plotArea>
    <c:legend>
      <c:legendPos val="r"/>
      <c:layout>
        <c:manualLayout>
          <c:xMode val="edge"/>
          <c:yMode val="edge"/>
          <c:x val="0.85714554777875029"/>
          <c:y val="0.46884068736690976"/>
          <c:w val="0.12618778555458338"/>
          <c:h val="0.19219267402895385"/>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'Antimalarials UG May 11 (take2)'!$A$45</c:f>
              <c:strCache>
                <c:ptCount val="1"/>
                <c:pt idx="0">
                  <c:v>Baseline</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'Antimalarials UG May 11 (take2)'!$B$43:$G$44</c:f>
              <c:multiLvlStrCache>
                <c:ptCount val="6"/>
                <c:lvl>
                  <c:pt idx="0">
                    <c:v>Kibaale</c:v>
                  </c:pt>
                  <c:pt idx="1">
                    <c:v>Mpigi</c:v>
                  </c:pt>
                  <c:pt idx="2">
                    <c:v>Kibaale</c:v>
                  </c:pt>
                  <c:pt idx="3">
                    <c:v>Mpigi</c:v>
                  </c:pt>
                  <c:pt idx="4">
                    <c:v>Kibaale</c:v>
                  </c:pt>
                  <c:pt idx="5">
                    <c:v>Mpigi</c:v>
                  </c:pt>
                </c:lvl>
                <c:lvl>
                  <c:pt idx="0">
                    <c:v>ALU</c:v>
                  </c:pt>
                  <c:pt idx="2">
                    <c:v>Chloroquine</c:v>
                  </c:pt>
                  <c:pt idx="4">
                    <c:v>SP </c:v>
                  </c:pt>
                </c:lvl>
              </c:multiLvlStrCache>
            </c:multiLvlStrRef>
          </c:cat>
          <c:val>
            <c:numRef>
              <c:f>'Antimalarials UG May 11 (take2)'!$B$45:$G$45</c:f>
              <c:numCache>
                <c:formatCode>0%</c:formatCode>
                <c:ptCount val="6"/>
                <c:pt idx="0">
                  <c:v>5.0000000000000093E-2</c:v>
                </c:pt>
                <c:pt idx="1">
                  <c:v>6.0000000000000102E-2</c:v>
                </c:pt>
                <c:pt idx="2">
                  <c:v>0.8</c:v>
                </c:pt>
                <c:pt idx="3">
                  <c:v>0.73000000000000065</c:v>
                </c:pt>
                <c:pt idx="4">
                  <c:v>1</c:v>
                </c:pt>
                <c:pt idx="5">
                  <c:v>1</c:v>
                </c:pt>
              </c:numCache>
            </c:numRef>
          </c:val>
        </c:ser>
        <c:ser>
          <c:idx val="1"/>
          <c:order val="1"/>
          <c:tx>
            <c:strRef>
              <c:f>'Antimalarials UG May 11 (take2)'!$A$46</c:f>
              <c:strCache>
                <c:ptCount val="1"/>
                <c:pt idx="0">
                  <c:v>Endline</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'Antimalarials UG May 11 (take2)'!$B$43:$G$44</c:f>
              <c:multiLvlStrCache>
                <c:ptCount val="6"/>
                <c:lvl>
                  <c:pt idx="0">
                    <c:v>Kibaale</c:v>
                  </c:pt>
                  <c:pt idx="1">
                    <c:v>Mpigi</c:v>
                  </c:pt>
                  <c:pt idx="2">
                    <c:v>Kibaale</c:v>
                  </c:pt>
                  <c:pt idx="3">
                    <c:v>Mpigi</c:v>
                  </c:pt>
                  <c:pt idx="4">
                    <c:v>Kibaale</c:v>
                  </c:pt>
                  <c:pt idx="5">
                    <c:v>Mpigi</c:v>
                  </c:pt>
                </c:lvl>
                <c:lvl>
                  <c:pt idx="0">
                    <c:v>ALU</c:v>
                  </c:pt>
                  <c:pt idx="2">
                    <c:v>Chloroquine</c:v>
                  </c:pt>
                  <c:pt idx="4">
                    <c:v>SP </c:v>
                  </c:pt>
                </c:lvl>
              </c:multiLvlStrCache>
            </c:multiLvlStrRef>
          </c:cat>
          <c:val>
            <c:numRef>
              <c:f>'Antimalarials UG May 11 (take2)'!$B$46:$G$46</c:f>
              <c:numCache>
                <c:formatCode>0%</c:formatCode>
                <c:ptCount val="6"/>
                <c:pt idx="0">
                  <c:v>0.8700000000000031</c:v>
                </c:pt>
                <c:pt idx="1">
                  <c:v>0.9</c:v>
                </c:pt>
                <c:pt idx="2">
                  <c:v>2.0000000000000032E-2</c:v>
                </c:pt>
                <c:pt idx="3">
                  <c:v>0.32000000000000173</c:v>
                </c:pt>
                <c:pt idx="4">
                  <c:v>7.0000000000000034E-2</c:v>
                </c:pt>
                <c:pt idx="5">
                  <c:v>0.85000000000000064</c:v>
                </c:pt>
              </c:numCache>
            </c:numRef>
          </c:val>
        </c:ser>
        <c:dLbls>
          <c:showLegendKey val="0"/>
          <c:showVal val="0"/>
          <c:showCatName val="0"/>
          <c:showSerName val="0"/>
          <c:showPercent val="0"/>
          <c:showBubbleSize val="0"/>
        </c:dLbls>
        <c:gapWidth val="150"/>
        <c:axId val="1044342336"/>
        <c:axId val="1044333088"/>
      </c:barChart>
      <c:catAx>
        <c:axId val="1044342336"/>
        <c:scaling>
          <c:orientation val="minMax"/>
        </c:scaling>
        <c:delete val="0"/>
        <c:axPos val="b"/>
        <c:numFmt formatCode="General" sourceLinked="0"/>
        <c:majorTickMark val="out"/>
        <c:minorTickMark val="none"/>
        <c:tickLblPos val="nextTo"/>
        <c:txPr>
          <a:bodyPr/>
          <a:lstStyle/>
          <a:p>
            <a:pPr>
              <a:defRPr sz="1400" b="1"/>
            </a:pPr>
            <a:endParaRPr lang="en-US"/>
          </a:p>
        </c:txPr>
        <c:crossAx val="1044333088"/>
        <c:crosses val="autoZero"/>
        <c:auto val="1"/>
        <c:lblAlgn val="ctr"/>
        <c:lblOffset val="100"/>
        <c:noMultiLvlLbl val="0"/>
      </c:catAx>
      <c:valAx>
        <c:axId val="1044333088"/>
        <c:scaling>
          <c:orientation val="minMax"/>
        </c:scaling>
        <c:delete val="1"/>
        <c:axPos val="l"/>
        <c:numFmt formatCode="0%" sourceLinked="1"/>
        <c:majorTickMark val="out"/>
        <c:minorTickMark val="none"/>
        <c:tickLblPos val="none"/>
        <c:crossAx val="1044342336"/>
        <c:crosses val="autoZero"/>
        <c:crossBetween val="between"/>
      </c:valAx>
    </c:plotArea>
    <c:legend>
      <c:legendPos val="r"/>
      <c:overlay val="0"/>
      <c:txPr>
        <a:bodyPr/>
        <a:lstStyle/>
        <a:p>
          <a:pPr>
            <a:defRPr sz="1400" b="1"/>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'Antimalarials UG May 11 (take2)'!$A$111</c:f>
              <c:strCache>
                <c:ptCount val="1"/>
                <c:pt idx="0">
                  <c:v>Baseline</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'Antimalarials UG May 11 (take2)'!$B$110:$C$110</c:f>
              <c:strCache>
                <c:ptCount val="2"/>
                <c:pt idx="0">
                  <c:v>Kibaale</c:v>
                </c:pt>
                <c:pt idx="1">
                  <c:v>Mpigi</c:v>
                </c:pt>
              </c:strCache>
            </c:strRef>
          </c:cat>
          <c:val>
            <c:numRef>
              <c:f>'Antimalarials UG May 11 (take2)'!$B$111:$C$111</c:f>
              <c:numCache>
                <c:formatCode>0%</c:formatCode>
                <c:ptCount val="2"/>
                <c:pt idx="0">
                  <c:v>6.0000000000000032E-2</c:v>
                </c:pt>
                <c:pt idx="1">
                  <c:v>0.05</c:v>
                </c:pt>
              </c:numCache>
            </c:numRef>
          </c:val>
        </c:ser>
        <c:ser>
          <c:idx val="1"/>
          <c:order val="1"/>
          <c:tx>
            <c:strRef>
              <c:f>'Antimalarials UG May 11 (take2)'!$A$112</c:f>
              <c:strCache>
                <c:ptCount val="1"/>
                <c:pt idx="0">
                  <c:v>Endline</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'Antimalarials UG May 11 (take2)'!$B$110:$C$110</c:f>
              <c:strCache>
                <c:ptCount val="2"/>
                <c:pt idx="0">
                  <c:v>Kibaale</c:v>
                </c:pt>
                <c:pt idx="1">
                  <c:v>Mpigi</c:v>
                </c:pt>
              </c:strCache>
            </c:strRef>
          </c:cat>
          <c:val>
            <c:numRef>
              <c:f>'Antimalarials UG May 11 (take2)'!$B$112:$C$112</c:f>
              <c:numCache>
                <c:formatCode>0%</c:formatCode>
                <c:ptCount val="2"/>
                <c:pt idx="0">
                  <c:v>0.68</c:v>
                </c:pt>
                <c:pt idx="1">
                  <c:v>0.47000000000000008</c:v>
                </c:pt>
              </c:numCache>
            </c:numRef>
          </c:val>
        </c:ser>
        <c:dLbls>
          <c:showLegendKey val="0"/>
          <c:showVal val="0"/>
          <c:showCatName val="0"/>
          <c:showSerName val="0"/>
          <c:showPercent val="0"/>
          <c:showBubbleSize val="0"/>
        </c:dLbls>
        <c:gapWidth val="150"/>
        <c:axId val="1044335808"/>
        <c:axId val="1044342880"/>
      </c:barChart>
      <c:catAx>
        <c:axId val="1044335808"/>
        <c:scaling>
          <c:orientation val="minMax"/>
        </c:scaling>
        <c:delete val="0"/>
        <c:axPos val="b"/>
        <c:numFmt formatCode="General" sourceLinked="0"/>
        <c:majorTickMark val="none"/>
        <c:minorTickMark val="none"/>
        <c:tickLblPos val="nextTo"/>
        <c:txPr>
          <a:bodyPr/>
          <a:lstStyle/>
          <a:p>
            <a:pPr>
              <a:defRPr sz="1600" b="1"/>
            </a:pPr>
            <a:endParaRPr lang="en-US"/>
          </a:p>
        </c:txPr>
        <c:crossAx val="1044342880"/>
        <c:crosses val="autoZero"/>
        <c:auto val="1"/>
        <c:lblAlgn val="ctr"/>
        <c:lblOffset val="100"/>
        <c:noMultiLvlLbl val="0"/>
      </c:catAx>
      <c:valAx>
        <c:axId val="1044342880"/>
        <c:scaling>
          <c:orientation val="minMax"/>
        </c:scaling>
        <c:delete val="1"/>
        <c:axPos val="l"/>
        <c:numFmt formatCode="0%" sourceLinked="1"/>
        <c:majorTickMark val="out"/>
        <c:minorTickMark val="none"/>
        <c:tickLblPos val="none"/>
        <c:crossAx val="1044335808"/>
        <c:crosses val="autoZero"/>
        <c:crossBetween val="between"/>
      </c:valAx>
    </c:plotArea>
    <c:legend>
      <c:legendPos val="r"/>
      <c:layout>
        <c:manualLayout>
          <c:xMode val="edge"/>
          <c:yMode val="edge"/>
          <c:x val="0.86743147571652668"/>
          <c:y val="0.43677212122607645"/>
          <c:w val="0.12344902727758844"/>
          <c:h val="0.12645554032328662"/>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7430040602423E-2"/>
          <c:y val="6.804265662787963E-2"/>
          <c:w val="0.79612559704376418"/>
          <c:h val="0.77737475506832865"/>
        </c:manualLayout>
      </c:layout>
      <c:barChart>
        <c:barDir val="col"/>
        <c:grouping val="clustered"/>
        <c:varyColors val="0"/>
        <c:ser>
          <c:idx val="0"/>
          <c:order val="0"/>
          <c:spPr>
            <a:solidFill>
              <a:srgbClr val="0000FF"/>
            </a:solidFill>
          </c:spPr>
          <c:invertIfNegative val="0"/>
          <c:dPt>
            <c:idx val="0"/>
            <c:invertIfNegative val="0"/>
            <c:bubble3D val="0"/>
            <c:spPr>
              <a:solidFill>
                <a:srgbClr val="FF0000"/>
              </a:solidFill>
            </c:spPr>
          </c:dPt>
          <c:dPt>
            <c:idx val="2"/>
            <c:invertIfNegative val="0"/>
            <c:bubble3D val="0"/>
            <c:spPr>
              <a:solidFill>
                <a:schemeClr val="accent4">
                  <a:lumMod val="75000"/>
                </a:schemeClr>
              </a:solidFill>
            </c:spPr>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'master LISGIS Pivot'!$P$2:$P$4</c:f>
              <c:strCache>
                <c:ptCount val="3"/>
                <c:pt idx="0">
                  <c:v>Medicines Store</c:v>
                </c:pt>
                <c:pt idx="1">
                  <c:v>Pharmacy</c:v>
                </c:pt>
                <c:pt idx="2">
                  <c:v>Total</c:v>
                </c:pt>
              </c:strCache>
            </c:strRef>
          </c:cat>
          <c:val>
            <c:numRef>
              <c:f>'master LISGIS Pivot'!$Q$2:$Q$4</c:f>
              <c:numCache>
                <c:formatCode>General</c:formatCode>
                <c:ptCount val="3"/>
                <c:pt idx="0">
                  <c:v>635</c:v>
                </c:pt>
                <c:pt idx="1">
                  <c:v>114</c:v>
                </c:pt>
                <c:pt idx="2">
                  <c:v>749</c:v>
                </c:pt>
              </c:numCache>
            </c:numRef>
          </c:val>
        </c:ser>
        <c:dLbls>
          <c:showLegendKey val="0"/>
          <c:showVal val="1"/>
          <c:showCatName val="0"/>
          <c:showSerName val="0"/>
          <c:showPercent val="0"/>
          <c:showBubbleSize val="0"/>
        </c:dLbls>
        <c:gapWidth val="150"/>
        <c:overlap val="-25"/>
        <c:axId val="1044336352"/>
        <c:axId val="1044343968"/>
      </c:barChart>
      <c:catAx>
        <c:axId val="1044336352"/>
        <c:scaling>
          <c:orientation val="minMax"/>
        </c:scaling>
        <c:delete val="0"/>
        <c:axPos val="b"/>
        <c:numFmt formatCode="General" sourceLinked="0"/>
        <c:majorTickMark val="none"/>
        <c:minorTickMark val="none"/>
        <c:tickLblPos val="nextTo"/>
        <c:txPr>
          <a:bodyPr/>
          <a:lstStyle/>
          <a:p>
            <a:pPr>
              <a:defRPr sz="1400" b="1"/>
            </a:pPr>
            <a:endParaRPr lang="en-US"/>
          </a:p>
        </c:txPr>
        <c:crossAx val="1044343968"/>
        <c:crosses val="autoZero"/>
        <c:auto val="1"/>
        <c:lblAlgn val="ctr"/>
        <c:lblOffset val="100"/>
        <c:noMultiLvlLbl val="0"/>
      </c:catAx>
      <c:valAx>
        <c:axId val="1044343968"/>
        <c:scaling>
          <c:orientation val="minMax"/>
        </c:scaling>
        <c:delete val="1"/>
        <c:axPos val="l"/>
        <c:numFmt formatCode="General" sourceLinked="1"/>
        <c:majorTickMark val="none"/>
        <c:minorTickMark val="none"/>
        <c:tickLblPos val="none"/>
        <c:crossAx val="1044336352"/>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0.65914</cdr:x>
      <cdr:y>0.56795</cdr:y>
    </cdr:from>
    <cdr:to>
      <cdr:x>0.69394</cdr:x>
      <cdr:y>0.71523</cdr:y>
    </cdr:to>
    <cdr:sp macro="" textlink="">
      <cdr:nvSpPr>
        <cdr:cNvPr id="2" name="Down Arrow 1"/>
        <cdr:cNvSpPr/>
      </cdr:nvSpPr>
      <cdr:spPr>
        <a:xfrm xmlns:a="http://schemas.openxmlformats.org/drawingml/2006/main">
          <a:off x="5374199" y="2553399"/>
          <a:ext cx="283780" cy="662152"/>
        </a:xfrm>
        <a:prstGeom xmlns:a="http://schemas.openxmlformats.org/drawingml/2006/main" prst="downArrow">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EA831-3D17-4047-A096-33D7AB5063C5}" type="datetimeFigureOut">
              <a:rPr lang="es-ES_tradnl" smtClean="0"/>
              <a:pPr/>
              <a:t>16/11/2018</a:t>
            </a:fld>
            <a:endParaRPr lang="es-ES_trad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2E2A7F-D597-4D66-97BE-EF51DEB33DC4}" type="slidenum">
              <a:rPr lang="es-ES_tradnl" smtClean="0"/>
              <a:pPr/>
              <a:t>‹#›</a:t>
            </a:fld>
            <a:endParaRPr lang="es-ES_tradnl" dirty="0"/>
          </a:p>
        </p:txBody>
      </p:sp>
    </p:spTree>
    <p:extLst>
      <p:ext uri="{BB962C8B-B14F-4D97-AF65-F5344CB8AC3E}">
        <p14:creationId xmlns:p14="http://schemas.microsoft.com/office/powerpoint/2010/main" val="210978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35DFBF-2377-422A-B6FA-06B3FA61EFDC}" type="slidenum">
              <a:rPr lang="en-US" smtClean="0"/>
              <a:pPr>
                <a:defRPr/>
              </a:pPr>
              <a:t>1</a:t>
            </a:fld>
            <a:endParaRPr lang="en-US" dirty="0"/>
          </a:p>
        </p:txBody>
      </p:sp>
    </p:spTree>
    <p:extLst>
      <p:ext uri="{BB962C8B-B14F-4D97-AF65-F5344CB8AC3E}">
        <p14:creationId xmlns:p14="http://schemas.microsoft.com/office/powerpoint/2010/main" val="2510175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Experience from Uganda pilot provide such a powerful evidence on the impact of holistic approach (ADDO) to drug seller work on malaria. T</a:t>
            </a:r>
            <a:r>
              <a:rPr lang="en-US" b="1" baseline="0" dirty="0" smtClean="0"/>
              <a:t>his slide indicate the following key results:</a:t>
            </a:r>
          </a:p>
          <a:p>
            <a:pPr marL="216211" indent="-216211">
              <a:buAutoNum type="arabicPeriod"/>
            </a:pPr>
            <a:r>
              <a:rPr lang="en-US" baseline="0" dirty="0" smtClean="0"/>
              <a:t>Overall, antimalarials availability (recommended first line ALu) increased in both the intervention district (Kibaale) and control (Mpigi) which is the results of many ongoing interventions to improve the availability of effective antimalarials in the private drug shop in the rural.</a:t>
            </a:r>
          </a:p>
          <a:p>
            <a:pPr marL="216211" indent="-216211">
              <a:buAutoNum type="arabicPeriod"/>
            </a:pPr>
            <a:r>
              <a:rPr lang="en-US" baseline="0" dirty="0" smtClean="0"/>
              <a:t>But the major impact of ADS intervention (regulatory enhancement and improved quality of services) is the significant decline of the availability of chloroquine and SP that are no longer recommended as first line antimalarials in Uganda.</a:t>
            </a:r>
            <a:endParaRPr lang="en-US" dirty="0"/>
          </a:p>
        </p:txBody>
      </p:sp>
      <p:sp>
        <p:nvSpPr>
          <p:cNvPr id="4" name="Slide Number Placeholder 3"/>
          <p:cNvSpPr>
            <a:spLocks noGrp="1"/>
          </p:cNvSpPr>
          <p:nvPr>
            <p:ph type="sldNum" sz="quarter" idx="10"/>
          </p:nvPr>
        </p:nvSpPr>
        <p:spPr/>
        <p:txBody>
          <a:bodyPr/>
          <a:lstStyle/>
          <a:p>
            <a:pPr>
              <a:defRPr/>
            </a:pPr>
            <a:fld id="{5D35DFBF-2377-422A-B6FA-06B3FA61EFDC}" type="slidenum">
              <a:rPr lang="en-US" smtClean="0"/>
              <a:pPr>
                <a:defRPr/>
              </a:pPr>
              <a:t>12</a:t>
            </a:fld>
            <a:endParaRPr lang="en-US" dirty="0"/>
          </a:p>
        </p:txBody>
      </p:sp>
    </p:spTree>
    <p:extLst>
      <p:ext uri="{BB962C8B-B14F-4D97-AF65-F5344CB8AC3E}">
        <p14:creationId xmlns:p14="http://schemas.microsoft.com/office/powerpoint/2010/main" val="1506602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31% difference in the % of encounter where</a:t>
            </a:r>
            <a:r>
              <a:rPr lang="en-US" baseline="0" dirty="0" smtClean="0"/>
              <a:t> appropriate of malaria treatment provided in the Kibaale where ADS was implemented than in Mpigi where other intervention are going on. </a:t>
            </a:r>
          </a:p>
          <a:p>
            <a:endParaRPr lang="en-US" baseline="0" dirty="0" smtClean="0"/>
          </a:p>
        </p:txBody>
      </p:sp>
      <p:sp>
        <p:nvSpPr>
          <p:cNvPr id="4" name="Slide Number Placeholder 3"/>
          <p:cNvSpPr>
            <a:spLocks noGrp="1"/>
          </p:cNvSpPr>
          <p:nvPr>
            <p:ph type="sldNum" sz="quarter" idx="10"/>
          </p:nvPr>
        </p:nvSpPr>
        <p:spPr/>
        <p:txBody>
          <a:bodyPr/>
          <a:lstStyle/>
          <a:p>
            <a:pPr>
              <a:defRPr/>
            </a:pPr>
            <a:fld id="{5D35DFBF-2377-422A-B6FA-06B3FA61EFDC}" type="slidenum">
              <a:rPr lang="en-US" smtClean="0"/>
              <a:pPr>
                <a:defRPr/>
              </a:pPr>
              <a:t>13</a:t>
            </a:fld>
            <a:endParaRPr lang="en-US" dirty="0"/>
          </a:p>
        </p:txBody>
      </p:sp>
    </p:spTree>
    <p:extLst>
      <p:ext uri="{BB962C8B-B14F-4D97-AF65-F5344CB8AC3E}">
        <p14:creationId xmlns:p14="http://schemas.microsoft.com/office/powerpoint/2010/main" val="210188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488" indent="-344488">
              <a:buFont typeface="Arial" pitchFamily="34" charset="0"/>
              <a:buChar char="•"/>
            </a:pPr>
            <a:r>
              <a:rPr lang="en-US" u="sng" dirty="0" smtClean="0">
                <a:latin typeface="Calibri" pitchFamily="34" charset="0"/>
                <a:cs typeface="Calibri" pitchFamily="34" charset="0"/>
              </a:rPr>
              <a:t>Incentives and purchasing power: </a:t>
            </a:r>
            <a:r>
              <a:rPr lang="en-US" dirty="0" smtClean="0">
                <a:latin typeface="Calibri" pitchFamily="34" charset="0"/>
                <a:cs typeface="Calibri" pitchFamily="34" charset="0"/>
              </a:rPr>
              <a:t> even at subsidized prices, maintaining sufficient inventory of ACTs and RDTs remains a challenge. Limited or no access to micro-loans for owners needs to be addressed. </a:t>
            </a:r>
          </a:p>
          <a:p>
            <a:pPr marL="344488" indent="-344488">
              <a:buFont typeface="Arial" pitchFamily="34" charset="0"/>
              <a:buChar char="•"/>
            </a:pPr>
            <a:endParaRPr lang="en-US" dirty="0" smtClean="0">
              <a:latin typeface="Calibri" pitchFamily="34" charset="0"/>
              <a:cs typeface="Calibri" pitchFamily="34" charset="0"/>
            </a:endParaRPr>
          </a:p>
          <a:p>
            <a:pPr marL="344488" indent="-344488">
              <a:buFont typeface="Arial" pitchFamily="34" charset="0"/>
              <a:buChar char="•"/>
            </a:pPr>
            <a:r>
              <a:rPr lang="en-US" u="sng" dirty="0" smtClean="0">
                <a:latin typeface="Calibri" pitchFamily="34" charset="0"/>
                <a:cs typeface="Calibri" pitchFamily="34" charset="0"/>
              </a:rPr>
              <a:t>Referral: </a:t>
            </a:r>
            <a:r>
              <a:rPr lang="en-US" dirty="0" smtClean="0">
                <a:latin typeface="Calibri" pitchFamily="34" charset="0"/>
                <a:cs typeface="Calibri" pitchFamily="34" charset="0"/>
              </a:rPr>
              <a:t>Public facilities’ are reluctant to accept RDT negative results from private drug sellers.</a:t>
            </a:r>
          </a:p>
          <a:p>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16</a:t>
            </a:fld>
            <a:endParaRPr lang="es-ES_tradnl" dirty="0"/>
          </a:p>
        </p:txBody>
      </p:sp>
    </p:spTree>
    <p:extLst>
      <p:ext uri="{BB962C8B-B14F-4D97-AF65-F5344CB8AC3E}">
        <p14:creationId xmlns:p14="http://schemas.microsoft.com/office/powerpoint/2010/main" val="4036269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ADDO model has  improved access to ACTs by addressing overall drug seller operations including: regulation, policy, business incentives, capacity building, product and services quality and consumer awareness and education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17</a:t>
            </a:fld>
            <a:endParaRPr lang="es-ES_tradnl" dirty="0"/>
          </a:p>
        </p:txBody>
      </p:sp>
    </p:spTree>
    <p:extLst>
      <p:ext uri="{BB962C8B-B14F-4D97-AF65-F5344CB8AC3E}">
        <p14:creationId xmlns:p14="http://schemas.microsoft.com/office/powerpoint/2010/main" val="99937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100" b="1" i="1" dirty="0"/>
          </a:p>
          <a:p>
            <a:r>
              <a:rPr lang="en-US" sz="1100" b="1" i="1" dirty="0">
                <a:latin typeface="+mj-lt"/>
              </a:rPr>
              <a:t>Abstract. Medicine sellers are widely used for fever and malaria treatment in sub-Saharan Africa, but concerns</a:t>
            </a:r>
          </a:p>
          <a:p>
            <a:r>
              <a:rPr lang="en-US" sz="1100" dirty="0">
                <a:latin typeface="+mj-lt"/>
              </a:rPr>
              <a:t>surround the appropriateness of drugs and information provided. Because there is increasing interest in improving their</a:t>
            </a:r>
          </a:p>
          <a:p>
            <a:r>
              <a:rPr lang="en-US" sz="1100" dirty="0">
                <a:latin typeface="+mj-lt"/>
              </a:rPr>
              <a:t>services, we reviewed the literature on their characteristics and interventions to improve their malaria-related practices.</a:t>
            </a:r>
          </a:p>
          <a:p>
            <a:r>
              <a:rPr lang="en-US" sz="1100" dirty="0">
                <a:latin typeface="+mj-lt"/>
              </a:rPr>
              <a:t>Sixteen interventions were identified, involving a mixture of training/capacity building, demand generation, quality</a:t>
            </a:r>
          </a:p>
          <a:p>
            <a:r>
              <a:rPr lang="en-US" sz="1100" dirty="0">
                <a:latin typeface="+mj-lt"/>
              </a:rPr>
              <a:t>assurance, and creating an enabling environment. Although evidence is insufficient to prove which approaches are</a:t>
            </a:r>
          </a:p>
          <a:p>
            <a:r>
              <a:rPr lang="en-US" sz="1100" dirty="0">
                <a:latin typeface="+mj-lt"/>
              </a:rPr>
              <a:t>superior, tentative conclusions were possible. Interventions increased rates of appropriate treatment, and medicine</a:t>
            </a:r>
          </a:p>
          <a:p>
            <a:r>
              <a:rPr lang="en-US" sz="1100" dirty="0">
                <a:latin typeface="+mj-lt"/>
              </a:rPr>
              <a:t>sellers were willing to participate. Features of successful interventions included a comprehensive situation analysis of the</a:t>
            </a:r>
          </a:p>
          <a:p>
            <a:r>
              <a:rPr lang="en-US" sz="1100" dirty="0">
                <a:latin typeface="+mj-lt"/>
              </a:rPr>
              <a:t>legal and market environment; buy-in from medicine sellers, community members and government; use of a combination</a:t>
            </a:r>
          </a:p>
          <a:p>
            <a:r>
              <a:rPr lang="en-US" sz="1100" dirty="0">
                <a:latin typeface="+mj-lt"/>
              </a:rPr>
              <a:t>of approaches; and maintenance of training and supervision. Interventions must be adapted to include artemisinin-based</a:t>
            </a:r>
          </a:p>
          <a:p>
            <a:r>
              <a:rPr lang="en-US" sz="1100" dirty="0">
                <a:latin typeface="+mj-lt"/>
              </a:rPr>
              <a:t>combination therapies, and their sustainability and potential to operate at a national level should be further explored.</a:t>
            </a:r>
          </a:p>
          <a:p>
            <a:endParaRPr lang="en-US" dirty="0" smtClean="0">
              <a:latin typeface="+mj-lt"/>
            </a:endParaRPr>
          </a:p>
          <a:p>
            <a:r>
              <a:rPr lang="en-US" sz="1100" b="1" i="1" dirty="0">
                <a:latin typeface="+mj-lt"/>
              </a:rPr>
              <a:t>Accepted 9 July 2007</a:t>
            </a:r>
          </a:p>
          <a:p>
            <a:r>
              <a:rPr lang="en-US" sz="1100" dirty="0">
                <a:latin typeface="+mj-lt"/>
              </a:rPr>
              <a:t>Regulatory infringements are extremely common in low-income countries,</a:t>
            </a:r>
          </a:p>
          <a:p>
            <a:r>
              <a:rPr lang="en-US" sz="1100" dirty="0">
                <a:latin typeface="+mj-lt"/>
              </a:rPr>
              <a:t>especially with respect to retail pharmaceutical sales. There have been few</a:t>
            </a:r>
          </a:p>
          <a:p>
            <a:r>
              <a:rPr lang="en-US" sz="1100" dirty="0">
                <a:latin typeface="+mj-lt"/>
              </a:rPr>
              <a:t>practical suggestions on public policy responses other than stricter regulatory</a:t>
            </a:r>
          </a:p>
          <a:p>
            <a:r>
              <a:rPr lang="en-US" sz="1100" dirty="0">
                <a:latin typeface="+mj-lt"/>
              </a:rPr>
              <a:t>enforcement, which governments are often unable, or unwilling, to do. This</a:t>
            </a:r>
          </a:p>
          <a:p>
            <a:r>
              <a:rPr lang="en-US" sz="1100" dirty="0">
                <a:latin typeface="+mj-lt"/>
              </a:rPr>
              <a:t>paper explores the challenges of regulating retail drug sellers, and potential</a:t>
            </a:r>
          </a:p>
          <a:p>
            <a:r>
              <a:rPr lang="en-US" sz="1100" dirty="0">
                <a:latin typeface="+mj-lt"/>
              </a:rPr>
              <a:t>solutions, through a case study of malaria treatment in rural Tanzania where</a:t>
            </a:r>
          </a:p>
          <a:p>
            <a:r>
              <a:rPr lang="en-US" sz="1100" dirty="0">
                <a:latin typeface="+mj-lt"/>
              </a:rPr>
              <a:t>small drug shops are a common source of medicine.</a:t>
            </a:r>
          </a:p>
          <a:p>
            <a:r>
              <a:rPr lang="en-US" sz="1100" dirty="0">
                <a:latin typeface="+mj-lt"/>
              </a:rPr>
              <a:t>Infringement of health-related regulation was extremely common. Most stores</a:t>
            </a:r>
          </a:p>
          <a:p>
            <a:r>
              <a:rPr lang="en-US" sz="1100" dirty="0">
                <a:latin typeface="+mj-lt"/>
              </a:rPr>
              <a:t>lacked valid permits, and illegal stocking of prescription-only medicines and</a:t>
            </a:r>
          </a:p>
          <a:p>
            <a:r>
              <a:rPr lang="en-US" sz="1100" dirty="0">
                <a:latin typeface="+mj-lt"/>
              </a:rPr>
              <a:t>unpackaged tablets was the norm. Most stocked unregistered drugs, and no</a:t>
            </a:r>
          </a:p>
          <a:p>
            <a:r>
              <a:rPr lang="en-US" sz="1100" dirty="0">
                <a:latin typeface="+mj-lt"/>
              </a:rPr>
              <a:t>serving staff met the qualification requirements. Infringements are likely to have</a:t>
            </a:r>
          </a:p>
          <a:p>
            <a:r>
              <a:rPr lang="en-US" sz="1100" dirty="0">
                <a:latin typeface="+mj-lt"/>
              </a:rPr>
              <a:t>reflected infrequent regulatory inspections, a failure of regulatory authorities to</a:t>
            </a:r>
          </a:p>
          <a:p>
            <a:r>
              <a:rPr lang="en-US" sz="1100" dirty="0">
                <a:latin typeface="+mj-lt"/>
              </a:rPr>
              <a:t>implement sanctions, successful concealment of regulatory violations, and the</a:t>
            </a:r>
          </a:p>
          <a:p>
            <a:r>
              <a:rPr lang="en-US" sz="1100" dirty="0">
                <a:latin typeface="+mj-lt"/>
              </a:rPr>
              <a:t>tacit permission of local regulatory staff.</a:t>
            </a:r>
          </a:p>
          <a:p>
            <a:r>
              <a:rPr lang="en-US" sz="1100" dirty="0">
                <a:latin typeface="+mj-lt"/>
              </a:rPr>
              <a:t>Eliminating regulatory infringements is unlikely to be feasible, and could be</a:t>
            </a:r>
          </a:p>
          <a:p>
            <a:r>
              <a:rPr lang="en-US" sz="1100" dirty="0">
                <a:latin typeface="+mj-lt"/>
              </a:rPr>
              <a:t>undesirable if access to essential medicines is reduced. Alternatives include</a:t>
            </a:r>
          </a:p>
          <a:p>
            <a:r>
              <a:rPr lang="en-US" sz="1100" dirty="0">
                <a:latin typeface="+mj-lt"/>
              </a:rPr>
              <a:t>bringing official drug regulation closer into line with locally legitimate practices;</a:t>
            </a:r>
          </a:p>
          <a:p>
            <a:r>
              <a:rPr lang="en-US" sz="1100" dirty="0">
                <a:latin typeface="+mj-lt"/>
              </a:rPr>
              <a:t>greater use of positive incentives for providers; and consumer involvement.</a:t>
            </a:r>
          </a:p>
          <a:p>
            <a:r>
              <a:rPr lang="en-US" sz="1100" dirty="0">
                <a:latin typeface="+mj-lt"/>
              </a:rPr>
              <a:t>Such a change in approach has the potential to provide a firmer platform for</a:t>
            </a:r>
          </a:p>
          <a:p>
            <a:r>
              <a:rPr lang="en-US" sz="1100" dirty="0">
                <a:latin typeface="+mj-lt"/>
              </a:rPr>
              <a:t>public-private collaboration to improve shop-based treatment.</a:t>
            </a:r>
          </a:p>
          <a:p>
            <a:r>
              <a:rPr lang="en-US" sz="1100" dirty="0">
                <a:latin typeface="+mj-lt"/>
              </a:rPr>
              <a:t>Keywords Regulation, shopkeepers, drugs, private sector, malaria</a:t>
            </a:r>
          </a:p>
          <a:p>
            <a:endParaRPr lang="en-US" dirty="0"/>
          </a:p>
        </p:txBody>
      </p:sp>
      <p:sp>
        <p:nvSpPr>
          <p:cNvPr id="4" name="Slide Number Placeholder 3"/>
          <p:cNvSpPr>
            <a:spLocks noGrp="1"/>
          </p:cNvSpPr>
          <p:nvPr>
            <p:ph type="sldNum" sz="quarter" idx="10"/>
          </p:nvPr>
        </p:nvSpPr>
        <p:spPr/>
        <p:txBody>
          <a:bodyPr/>
          <a:lstStyle/>
          <a:p>
            <a:pPr>
              <a:defRPr/>
            </a:pPr>
            <a:fld id="{5D35DFBF-2377-422A-B6FA-06B3FA61EFDC}" type="slidenum">
              <a:rPr lang="en-US" smtClean="0"/>
              <a:pPr>
                <a:defRPr/>
              </a:pPr>
              <a:t>2</a:t>
            </a:fld>
            <a:endParaRPr lang="en-US" dirty="0"/>
          </a:p>
        </p:txBody>
      </p:sp>
    </p:spTree>
    <p:extLst>
      <p:ext uri="{BB962C8B-B14F-4D97-AF65-F5344CB8AC3E}">
        <p14:creationId xmlns:p14="http://schemas.microsoft.com/office/powerpoint/2010/main" val="372780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162159" indent="-162159"/>
            <a:r>
              <a:rPr lang="en-US" sz="1900" b="1" dirty="0" smtClean="0"/>
              <a:t>Key message: ADDO is the only program that takes a holistic approach to address drug seller problem through a “package of interventions” that includes regulatory enhancement, providers skills and behavior, incentives and consumer education</a:t>
            </a:r>
          </a:p>
          <a:p>
            <a:pPr marL="162159" indent="-162159"/>
            <a:endParaRPr lang="en-US" sz="1900" b="1" dirty="0" smtClean="0"/>
          </a:p>
          <a:p>
            <a:pPr marL="162159" indent="-162159"/>
            <a:r>
              <a:rPr lang="en-US" sz="1900" b="1" dirty="0" smtClean="0"/>
              <a:t>The SEAM Access Framework</a:t>
            </a:r>
          </a:p>
          <a:p>
            <a:pPr marL="162159" indent="-162159"/>
            <a:r>
              <a:rPr lang="en-US" sz="1900" dirty="0" smtClean="0"/>
              <a:t>Getting essential medicines that are safe, efficacious, and of acceptable quality to the people who need them</a:t>
            </a:r>
          </a:p>
          <a:p>
            <a:pPr marL="162159" indent="-162159"/>
            <a:r>
              <a:rPr lang="en-US" sz="1900" dirty="0" smtClean="0"/>
              <a:t>Four dimensions of access</a:t>
            </a:r>
          </a:p>
          <a:p>
            <a:pPr lvl="1" eaLnBrk="1" hangingPunct="1"/>
            <a:r>
              <a:rPr lang="en-US" sz="1900" dirty="0" smtClean="0"/>
              <a:t>Availability</a:t>
            </a:r>
          </a:p>
          <a:p>
            <a:pPr lvl="1" eaLnBrk="1" hangingPunct="1"/>
            <a:r>
              <a:rPr lang="en-US" sz="1900" dirty="0" smtClean="0"/>
              <a:t>Affordability</a:t>
            </a:r>
          </a:p>
          <a:p>
            <a:pPr lvl="1" eaLnBrk="1" hangingPunct="1"/>
            <a:r>
              <a:rPr lang="en-US" sz="1900" dirty="0" smtClean="0"/>
              <a:t>Geographic accessibility</a:t>
            </a:r>
          </a:p>
          <a:p>
            <a:pPr lvl="1" eaLnBrk="1" hangingPunct="1"/>
            <a:r>
              <a:rPr lang="en-US" sz="1900" dirty="0" smtClean="0"/>
              <a:t>Acceptability</a:t>
            </a:r>
          </a:p>
          <a:p>
            <a:r>
              <a:rPr lang="en-US" sz="1100" dirty="0" smtClean="0"/>
              <a:t>access</a:t>
            </a:r>
            <a:r>
              <a:rPr lang="en-US" sz="1100" dirty="0" smtClean="0">
                <a:solidFill>
                  <a:srgbClr val="FF0000"/>
                </a:solidFill>
              </a:rPr>
              <a:t>—</a:t>
            </a:r>
            <a:r>
              <a:rPr lang="en-US" sz="1100" u="sng" dirty="0" smtClean="0">
                <a:solidFill>
                  <a:srgbClr val="FF0000"/>
                </a:solidFill>
              </a:rPr>
              <a:t>you might also mention the supply and demand components of the dimensions and they the determinants of supply and demand and finally using those determinants to plan interventions to address access gaps (which we did in the original SEAM assessment/options)</a:t>
            </a:r>
            <a:endParaRPr lang="en-US" sz="1100" b="1" dirty="0" smtClean="0"/>
          </a:p>
          <a:p>
            <a:endParaRPr lang="en-US" sz="1100" b="1" dirty="0" smtClean="0"/>
          </a:p>
          <a:p>
            <a:r>
              <a:rPr lang="en-US" sz="1100" b="1" dirty="0" smtClean="0"/>
              <a:t>Drug Sellers—The Problem</a:t>
            </a:r>
          </a:p>
          <a:p>
            <a:r>
              <a:rPr lang="en-US" sz="1100" dirty="0" smtClean="0">
                <a:solidFill>
                  <a:srgbClr val="EC1606"/>
                </a:solidFill>
              </a:rPr>
              <a:t>Unqualified, untrained staff, </a:t>
            </a:r>
            <a:r>
              <a:rPr lang="en-US" sz="1100" dirty="0" smtClean="0"/>
              <a:t>Unknown drug quality, Unreliable source of drugs, High drug prices, Inadequate regulation, Insufficient variety of legally available drugs</a:t>
            </a:r>
          </a:p>
          <a:p>
            <a:endParaRPr lang="en-US" b="1" dirty="0" smtClean="0"/>
          </a:p>
          <a:p>
            <a:pPr eaLnBrk="1" hangingPunct="1">
              <a:lnSpc>
                <a:spcPct val="90000"/>
              </a:lnSpc>
            </a:pPr>
            <a:r>
              <a:rPr lang="en-US" sz="1900" b="1" dirty="0" smtClean="0"/>
              <a:t>Options</a:t>
            </a:r>
          </a:p>
          <a:p>
            <a:pPr lvl="1" eaLnBrk="1" hangingPunct="1">
              <a:lnSpc>
                <a:spcPct val="90000"/>
              </a:lnSpc>
            </a:pPr>
            <a:r>
              <a:rPr lang="en-US" sz="1900" dirty="0" smtClean="0"/>
              <a:t>Accreditation and regulation (government or institution)</a:t>
            </a:r>
          </a:p>
          <a:p>
            <a:pPr lvl="1" eaLnBrk="1" hangingPunct="1">
              <a:lnSpc>
                <a:spcPct val="90000"/>
              </a:lnSpc>
            </a:pPr>
            <a:r>
              <a:rPr lang="en-US" sz="1900" dirty="0" smtClean="0"/>
              <a:t>Franchise (private sector brand establishment)</a:t>
            </a:r>
          </a:p>
          <a:p>
            <a:pPr lvl="1" eaLnBrk="1" hangingPunct="1">
              <a:lnSpc>
                <a:spcPct val="90000"/>
              </a:lnSpc>
            </a:pPr>
            <a:r>
              <a:rPr lang="en-US" sz="1900" dirty="0" smtClean="0"/>
              <a:t>Other?</a:t>
            </a:r>
          </a:p>
          <a:p>
            <a:pPr eaLnBrk="1" hangingPunct="1">
              <a:lnSpc>
                <a:spcPct val="90000"/>
              </a:lnSpc>
            </a:pPr>
            <a:r>
              <a:rPr lang="en-US" sz="1900" dirty="0" smtClean="0"/>
              <a:t>Gain broad-based support from all stakeholders</a:t>
            </a:r>
          </a:p>
          <a:p>
            <a:pPr lvl="1" eaLnBrk="1" hangingPunct="1">
              <a:lnSpc>
                <a:spcPct val="90000"/>
              </a:lnSpc>
            </a:pPr>
            <a:r>
              <a:rPr lang="en-US" sz="1900" dirty="0" smtClean="0"/>
              <a:t>National and local authorities, professional and commercial associations</a:t>
            </a:r>
          </a:p>
          <a:p>
            <a:pPr lvl="1" eaLnBrk="1" hangingPunct="1">
              <a:lnSpc>
                <a:spcPct val="90000"/>
              </a:lnSpc>
            </a:pPr>
            <a:r>
              <a:rPr lang="en-US" sz="1900" dirty="0" smtClean="0"/>
              <a:t>Participatory approach to project design and implementation</a:t>
            </a:r>
          </a:p>
          <a:p>
            <a:pPr eaLnBrk="1" hangingPunct="1">
              <a:lnSpc>
                <a:spcPct val="80000"/>
              </a:lnSpc>
            </a:pPr>
            <a:r>
              <a:rPr lang="en-US" sz="1900" dirty="0" smtClean="0"/>
              <a:t>Build stewardship and governance capacity</a:t>
            </a:r>
          </a:p>
          <a:p>
            <a:pPr lvl="1" eaLnBrk="1" hangingPunct="1">
              <a:lnSpc>
                <a:spcPct val="80000"/>
              </a:lnSpc>
            </a:pPr>
            <a:r>
              <a:rPr lang="en-US" sz="1900" dirty="0" smtClean="0"/>
              <a:t>Inspect and regulate</a:t>
            </a:r>
          </a:p>
          <a:p>
            <a:pPr lvl="1" eaLnBrk="1" hangingPunct="1">
              <a:lnSpc>
                <a:spcPct val="80000"/>
              </a:lnSpc>
            </a:pPr>
            <a:r>
              <a:rPr lang="en-US" sz="1900" dirty="0" smtClean="0"/>
              <a:t>Decentralized local strategy for inspections</a:t>
            </a:r>
          </a:p>
          <a:p>
            <a:pPr lvl="1" eaLnBrk="1" hangingPunct="1">
              <a:lnSpc>
                <a:spcPct val="80000"/>
              </a:lnSpc>
            </a:pPr>
            <a:r>
              <a:rPr lang="en-US" sz="1900" dirty="0" smtClean="0"/>
              <a:t>Central control</a:t>
            </a:r>
          </a:p>
          <a:p>
            <a:pPr eaLnBrk="1" hangingPunct="1">
              <a:lnSpc>
                <a:spcPct val="90000"/>
              </a:lnSpc>
            </a:pPr>
            <a:endParaRPr lang="en-US" sz="1900" dirty="0" smtClean="0"/>
          </a:p>
          <a:p>
            <a:pPr eaLnBrk="1" hangingPunct="1">
              <a:lnSpc>
                <a:spcPct val="90000"/>
              </a:lnSpc>
            </a:pPr>
            <a:r>
              <a:rPr lang="en-US" sz="1900" b="1" dirty="0" smtClean="0"/>
              <a:t>Build private sector capacity</a:t>
            </a:r>
          </a:p>
          <a:p>
            <a:pPr lvl="1" eaLnBrk="1" hangingPunct="1">
              <a:lnSpc>
                <a:spcPct val="90000"/>
              </a:lnSpc>
            </a:pPr>
            <a:r>
              <a:rPr lang="en-US" sz="1900" dirty="0" smtClean="0"/>
              <a:t>Business skills of owners</a:t>
            </a:r>
          </a:p>
          <a:p>
            <a:pPr lvl="1" eaLnBrk="1" hangingPunct="1">
              <a:lnSpc>
                <a:spcPct val="90000"/>
              </a:lnSpc>
            </a:pPr>
            <a:r>
              <a:rPr lang="en-US" sz="1900" dirty="0" smtClean="0"/>
              <a:t>Dispensing and communication skills </a:t>
            </a:r>
          </a:p>
          <a:p>
            <a:pPr eaLnBrk="1" hangingPunct="1">
              <a:lnSpc>
                <a:spcPct val="80000"/>
              </a:lnSpc>
            </a:pPr>
            <a:r>
              <a:rPr lang="en-US" sz="1900" b="1" dirty="0" smtClean="0"/>
              <a:t>Provide incentives</a:t>
            </a:r>
          </a:p>
          <a:p>
            <a:pPr lvl="1" eaLnBrk="1" hangingPunct="1">
              <a:lnSpc>
                <a:spcPct val="80000"/>
              </a:lnSpc>
            </a:pPr>
            <a:r>
              <a:rPr lang="en-US" sz="1900" dirty="0" smtClean="0"/>
              <a:t>Ability to sell expanded range of </a:t>
            </a:r>
          </a:p>
          <a:p>
            <a:pPr lvl="1" eaLnBrk="1" hangingPunct="1">
              <a:lnSpc>
                <a:spcPct val="80000"/>
              </a:lnSpc>
              <a:buNone/>
            </a:pPr>
            <a:r>
              <a:rPr lang="en-US" sz="1900" dirty="0" smtClean="0"/>
              <a:t>legally sold medicines</a:t>
            </a:r>
          </a:p>
          <a:p>
            <a:pPr lvl="1" eaLnBrk="1" hangingPunct="1">
              <a:lnSpc>
                <a:spcPct val="80000"/>
              </a:lnSpc>
            </a:pPr>
            <a:r>
              <a:rPr lang="en-US" sz="1900" dirty="0" smtClean="0"/>
              <a:t>Loans</a:t>
            </a:r>
          </a:p>
          <a:p>
            <a:pPr eaLnBrk="1" hangingPunct="1">
              <a:lnSpc>
                <a:spcPct val="80000"/>
              </a:lnSpc>
            </a:pPr>
            <a:r>
              <a:rPr lang="en-US" sz="1900" b="1" dirty="0" smtClean="0"/>
              <a:t>Enhance availability and quality of products </a:t>
            </a:r>
          </a:p>
          <a:p>
            <a:pPr lvl="1" eaLnBrk="1" hangingPunct="1">
              <a:lnSpc>
                <a:spcPct val="80000"/>
              </a:lnSpc>
            </a:pPr>
            <a:r>
              <a:rPr lang="en-US" sz="1900" dirty="0" smtClean="0"/>
              <a:t>Products in stock approved by </a:t>
            </a:r>
          </a:p>
          <a:p>
            <a:pPr lvl="1" eaLnBrk="1" hangingPunct="1">
              <a:lnSpc>
                <a:spcPct val="80000"/>
              </a:lnSpc>
              <a:buNone/>
            </a:pPr>
            <a:r>
              <a:rPr lang="en-US" sz="1900" dirty="0" smtClean="0"/>
              <a:t>national drug authorities</a:t>
            </a:r>
          </a:p>
          <a:p>
            <a:pPr lvl="1" eaLnBrk="1" hangingPunct="1">
              <a:lnSpc>
                <a:spcPct val="80000"/>
              </a:lnSpc>
            </a:pPr>
            <a:r>
              <a:rPr lang="en-US" sz="1900" dirty="0" smtClean="0"/>
              <a:t>Local suppliers</a:t>
            </a:r>
          </a:p>
          <a:p>
            <a:pPr eaLnBrk="1" hangingPunct="1">
              <a:lnSpc>
                <a:spcPct val="80000"/>
              </a:lnSpc>
            </a:pPr>
            <a:r>
              <a:rPr lang="en-US" sz="1900" b="1" dirty="0" smtClean="0"/>
              <a:t>Ensure quality of pharmaceutical services</a:t>
            </a:r>
          </a:p>
          <a:p>
            <a:pPr lvl="1" eaLnBrk="1" hangingPunct="1">
              <a:lnSpc>
                <a:spcPct val="80000"/>
              </a:lnSpc>
            </a:pPr>
            <a:r>
              <a:rPr lang="en-US" sz="1900" dirty="0" smtClean="0"/>
              <a:t>Record keeping</a:t>
            </a:r>
          </a:p>
          <a:p>
            <a:pPr lvl="1" eaLnBrk="1" hangingPunct="1">
              <a:lnSpc>
                <a:spcPct val="80000"/>
              </a:lnSpc>
            </a:pPr>
            <a:r>
              <a:rPr lang="en-US" sz="1900" dirty="0" smtClean="0"/>
              <a:t>Mentoring and supervision</a:t>
            </a:r>
          </a:p>
          <a:p>
            <a:pPr eaLnBrk="1" hangingPunct="1">
              <a:lnSpc>
                <a:spcPct val="80000"/>
              </a:lnSpc>
            </a:pPr>
            <a:r>
              <a:rPr lang="en-US" sz="1900" b="1" dirty="0" smtClean="0"/>
              <a:t>Increase patient and consumer awareness</a:t>
            </a:r>
          </a:p>
          <a:p>
            <a:pPr lvl="1" eaLnBrk="1" hangingPunct="1">
              <a:lnSpc>
                <a:spcPct val="80000"/>
              </a:lnSpc>
            </a:pPr>
            <a:r>
              <a:rPr lang="en-US" sz="1900" dirty="0" smtClean="0"/>
              <a:t>Marketing</a:t>
            </a:r>
          </a:p>
          <a:p>
            <a:pPr lvl="1" eaLnBrk="1" hangingPunct="1">
              <a:lnSpc>
                <a:spcPct val="80000"/>
              </a:lnSpc>
            </a:pPr>
            <a:r>
              <a:rPr lang="en-US" sz="1900" dirty="0" smtClean="0"/>
              <a:t>Information and education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3</a:t>
            </a:fld>
            <a:endParaRPr lang="es-ES_tradnl" dirty="0"/>
          </a:p>
        </p:txBody>
      </p:sp>
    </p:spTree>
    <p:extLst>
      <p:ext uri="{BB962C8B-B14F-4D97-AF65-F5344CB8AC3E}">
        <p14:creationId xmlns:p14="http://schemas.microsoft.com/office/powerpoint/2010/main" val="361585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2263A5-7C70-4649-B67D-1A5A2F8963BE}" type="slidenum">
              <a:rPr lang="en-US" smtClean="0"/>
              <a:pPr/>
              <a:t>5</a:t>
            </a:fld>
            <a:endParaRPr lang="en-US" dirty="0"/>
          </a:p>
        </p:txBody>
      </p:sp>
    </p:spTree>
    <p:extLst>
      <p:ext uri="{BB962C8B-B14F-4D97-AF65-F5344CB8AC3E}">
        <p14:creationId xmlns:p14="http://schemas.microsoft.com/office/powerpoint/2010/main" val="77749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of all existing drug shops have been accredited in 121 districts</a:t>
            </a:r>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6</a:t>
            </a:fld>
            <a:endParaRPr lang="es-ES_tradnl" dirty="0"/>
          </a:p>
        </p:txBody>
      </p:sp>
    </p:spTree>
    <p:extLst>
      <p:ext uri="{BB962C8B-B14F-4D97-AF65-F5344CB8AC3E}">
        <p14:creationId xmlns:p14="http://schemas.microsoft.com/office/powerpoint/2010/main" val="120149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PMI supported</a:t>
            </a:r>
            <a:r>
              <a:rPr lang="en-US" baseline="0" dirty="0" smtClean="0"/>
              <a:t> delivery of subsidized ACT in 700 ADDOs in two regions of Ruvuma and Morogoro, where availability increased to 40%.</a:t>
            </a:r>
            <a:endParaRPr lang="en-US" dirty="0"/>
          </a:p>
        </p:txBody>
      </p:sp>
      <p:sp>
        <p:nvSpPr>
          <p:cNvPr id="4" name="Slide Number Placeholder 3"/>
          <p:cNvSpPr>
            <a:spLocks noGrp="1"/>
          </p:cNvSpPr>
          <p:nvPr>
            <p:ph type="sldNum" sz="quarter" idx="10"/>
          </p:nvPr>
        </p:nvSpPr>
        <p:spPr/>
        <p:txBody>
          <a:bodyPr/>
          <a:lstStyle/>
          <a:p>
            <a:pPr>
              <a:defRPr/>
            </a:pPr>
            <a:fld id="{5D35DFBF-2377-422A-B6FA-06B3FA61EFDC}" type="slidenum">
              <a:rPr lang="en-US" smtClean="0"/>
              <a:pPr>
                <a:defRPr/>
              </a:pPr>
              <a:t>7</a:t>
            </a:fld>
            <a:endParaRPr lang="en-US" dirty="0"/>
          </a:p>
        </p:txBody>
      </p:sp>
    </p:spTree>
    <p:extLst>
      <p:ext uri="{BB962C8B-B14F-4D97-AF65-F5344CB8AC3E}">
        <p14:creationId xmlns:p14="http://schemas.microsoft.com/office/powerpoint/2010/main" val="237707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8</a:t>
            </a:fld>
            <a:endParaRPr lang="es-ES_tradnl" dirty="0"/>
          </a:p>
        </p:txBody>
      </p:sp>
    </p:spTree>
    <p:extLst>
      <p:ext uri="{BB962C8B-B14F-4D97-AF65-F5344CB8AC3E}">
        <p14:creationId xmlns:p14="http://schemas.microsoft.com/office/powerpoint/2010/main" val="96543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Tanzania</a:t>
            </a:r>
          </a:p>
          <a:p>
            <a:pPr>
              <a:buFont typeface="Arial" pitchFamily="34" charset="0"/>
              <a:buChar char="•"/>
            </a:pPr>
            <a:r>
              <a:rPr lang="en-US" dirty="0"/>
              <a:t>July 2011, 49% (3484/7122) of drug shops accredited in 14/21 regions</a:t>
            </a:r>
          </a:p>
          <a:p>
            <a:pPr>
              <a:buFont typeface="Arial" pitchFamily="34" charset="0"/>
              <a:buChar char="•"/>
            </a:pPr>
            <a:r>
              <a:rPr lang="en-US" dirty="0"/>
              <a:t>7, 226 dispensers trained</a:t>
            </a:r>
          </a:p>
          <a:p>
            <a:pPr>
              <a:buFont typeface="Arial" pitchFamily="34" charset="0"/>
              <a:buChar char="•"/>
            </a:pPr>
            <a:r>
              <a:rPr lang="en-US" dirty="0"/>
              <a:t>ACT delivery in ADDOs supported by US PMI (2 regions) and AMFm (whole country)</a:t>
            </a:r>
          </a:p>
          <a:p>
            <a:endParaRPr lang="en-US" dirty="0"/>
          </a:p>
        </p:txBody>
      </p:sp>
      <p:sp>
        <p:nvSpPr>
          <p:cNvPr id="4" name="Slide Number Placeholder 3"/>
          <p:cNvSpPr>
            <a:spLocks noGrp="1"/>
          </p:cNvSpPr>
          <p:nvPr>
            <p:ph type="sldNum" sz="quarter" idx="10"/>
          </p:nvPr>
        </p:nvSpPr>
        <p:spPr/>
        <p:txBody>
          <a:bodyPr/>
          <a:lstStyle/>
          <a:p>
            <a:pPr>
              <a:defRPr/>
            </a:pPr>
            <a:fld id="{5D35DFBF-2377-422A-B6FA-06B3FA61EFDC}" type="slidenum">
              <a:rPr lang="en-US" smtClean="0"/>
              <a:pPr>
                <a:defRPr/>
              </a:pPr>
              <a:t>10</a:t>
            </a:fld>
            <a:endParaRPr lang="en-US" dirty="0"/>
          </a:p>
        </p:txBody>
      </p:sp>
    </p:spTree>
    <p:extLst>
      <p:ext uri="{BB962C8B-B14F-4D97-AF65-F5344CB8AC3E}">
        <p14:creationId xmlns:p14="http://schemas.microsoft.com/office/powerpoint/2010/main" val="784652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E2A7F-D597-4D66-97BE-EF51DEB33DC4}" type="slidenum">
              <a:rPr lang="es-ES_tradnl" smtClean="0"/>
              <a:pPr/>
              <a:t>11</a:t>
            </a:fld>
            <a:endParaRPr lang="es-ES_tradnl" dirty="0"/>
          </a:p>
        </p:txBody>
      </p:sp>
    </p:spTree>
    <p:extLst>
      <p:ext uri="{BB962C8B-B14F-4D97-AF65-F5344CB8AC3E}">
        <p14:creationId xmlns:p14="http://schemas.microsoft.com/office/powerpoint/2010/main" val="1601414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8706" y="457200"/>
            <a:ext cx="8244293" cy="2133599"/>
          </a:xfrm>
          <a:solidFill>
            <a:schemeClr val="accent3">
              <a:lumMod val="50000"/>
            </a:schemeClr>
          </a:solidFill>
        </p:spPr>
        <p:txBody>
          <a:bodyPr/>
          <a:lstStyle>
            <a:lvl1pPr algn="ctr">
              <a:defRPr b="1" i="0" baseline="0">
                <a:solidFill>
                  <a:schemeClr val="bg1"/>
                </a:solidFill>
                <a:latin typeface="+mn-lt"/>
                <a:cs typeface="Arial" pitchFamily="34" charset="0"/>
              </a:defRPr>
            </a:lvl1pPr>
          </a:lstStyle>
          <a:p>
            <a:endParaRPr lang="en-US" dirty="0"/>
          </a:p>
        </p:txBody>
      </p:sp>
      <p:sp>
        <p:nvSpPr>
          <p:cNvPr id="3" name="Subtitle 2"/>
          <p:cNvSpPr>
            <a:spLocks noGrp="1"/>
          </p:cNvSpPr>
          <p:nvPr>
            <p:ph type="subTitle" idx="1"/>
          </p:nvPr>
        </p:nvSpPr>
        <p:spPr>
          <a:xfrm>
            <a:off x="772048" y="2743200"/>
            <a:ext cx="7696200" cy="1066800"/>
          </a:xfrm>
          <a:solidFill>
            <a:schemeClr val="accent3">
              <a:lumMod val="75000"/>
            </a:schemeClr>
          </a:solidFill>
        </p:spPr>
        <p:txBody>
          <a:bodyPr>
            <a:normAutofit/>
          </a:bodyPr>
          <a:lstStyle>
            <a:lvl1pPr marL="0" indent="0" algn="ctr">
              <a:buNone/>
              <a:defRPr sz="28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8" name="Picture 7" descr="Flyer2.png"/>
          <p:cNvPicPr>
            <a:picLocks noChangeAspect="1"/>
          </p:cNvPicPr>
          <p:nvPr userDrawn="1"/>
        </p:nvPicPr>
        <p:blipFill>
          <a:blip r:embed="rId2" cstate="print"/>
          <a:srcRect t="78889" r="60065"/>
          <a:stretch>
            <a:fillRect/>
          </a:stretch>
        </p:blipFill>
        <p:spPr>
          <a:xfrm>
            <a:off x="1" y="5029200"/>
            <a:ext cx="2673198" cy="1828800"/>
          </a:xfrm>
          <a:prstGeom prst="rect">
            <a:avLst/>
          </a:prstGeom>
        </p:spPr>
      </p:pic>
      <p:cxnSp>
        <p:nvCxnSpPr>
          <p:cNvPr id="10" name="Straight Connector 9"/>
          <p:cNvCxnSpPr/>
          <p:nvPr userDrawn="1"/>
        </p:nvCxnSpPr>
        <p:spPr>
          <a:xfrm>
            <a:off x="762000" y="2590800"/>
            <a:ext cx="8382000" cy="0"/>
          </a:xfrm>
          <a:prstGeom prst="line">
            <a:avLst/>
          </a:prstGeom>
          <a:ln w="38100">
            <a:solidFill>
              <a:srgbClr val="7AA9AE"/>
            </a:solidFill>
          </a:ln>
        </p:spPr>
        <p:style>
          <a:lnRef idx="1">
            <a:schemeClr val="accent1"/>
          </a:lnRef>
          <a:fillRef idx="0">
            <a:schemeClr val="accent1"/>
          </a:fillRef>
          <a:effectRef idx="0">
            <a:schemeClr val="accent1"/>
          </a:effectRef>
          <a:fontRef idx="minor">
            <a:schemeClr val="tx1"/>
          </a:fontRef>
        </p:style>
      </p:cxnSp>
      <p:pic>
        <p:nvPicPr>
          <p:cNvPr id="23" name="Picture 22" descr="MSH_rgb.gif"/>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7601095" y="6248401"/>
            <a:ext cx="1416195" cy="626862"/>
          </a:xfrm>
          <a:prstGeom prst="rect">
            <a:avLst/>
          </a:prstGeom>
          <a:noFill/>
          <a:ln w="9525">
            <a:noFill/>
            <a:miter lim="800000"/>
            <a:headEnd/>
            <a:tailEnd/>
          </a:ln>
        </p:spPr>
      </p:pic>
      <p:pic>
        <p:nvPicPr>
          <p:cNvPr id="24" name="Content Placeholder 6" descr="MLIMBA"/>
          <p:cNvPicPr/>
          <p:nvPr userDrawn="1"/>
        </p:nvPicPr>
        <p:blipFill>
          <a:blip r:embed="rId4" cstate="print">
            <a:extLst/>
          </a:blip>
          <a:srcRect/>
          <a:stretch>
            <a:fillRect/>
          </a:stretch>
        </p:blipFill>
        <p:spPr bwMode="auto">
          <a:xfrm>
            <a:off x="5562600" y="3886200"/>
            <a:ext cx="2975192" cy="2363039"/>
          </a:xfrm>
          <a:prstGeom prst="rect">
            <a:avLst/>
          </a:prstGeom>
          <a:ln>
            <a:noFill/>
          </a:ln>
          <a:effectLst>
            <a:outerShdw blurRad="190500" algn="tl" rotWithShape="0">
              <a:srgbClr val="000000">
                <a:alpha val="7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6336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1" descr="front.gif"/>
          <p:cNvPicPr>
            <a:picLocks noChangeAspect="1"/>
          </p:cNvPicPr>
          <p:nvPr userDrawn="1"/>
        </p:nvPicPr>
        <p:blipFill>
          <a:blip r:embed="rId2" cstate="print"/>
          <a:srcRect b="462"/>
          <a:stretch>
            <a:fillRect/>
          </a:stretch>
        </p:blipFill>
        <p:spPr bwMode="auto">
          <a:xfrm>
            <a:off x="-12700" y="0"/>
            <a:ext cx="9291638" cy="6918325"/>
          </a:xfrm>
          <a:prstGeom prst="rect">
            <a:avLst/>
          </a:prstGeom>
          <a:noFill/>
          <a:ln w="9525">
            <a:noFill/>
            <a:miter lim="800000"/>
            <a:headEnd/>
            <a:tailEnd/>
          </a:ln>
        </p:spPr>
      </p:pic>
      <p:sp>
        <p:nvSpPr>
          <p:cNvPr id="3" name="TextBox 2"/>
          <p:cNvSpPr txBox="1"/>
          <p:nvPr userDrawn="1"/>
        </p:nvSpPr>
        <p:spPr>
          <a:xfrm>
            <a:off x="3733800" y="2057400"/>
            <a:ext cx="5334000" cy="369888"/>
          </a:xfrm>
          <a:prstGeom prst="rect">
            <a:avLst/>
          </a:prstGeom>
          <a:noFill/>
        </p:spPr>
        <p:txBody>
          <a:bodyPr>
            <a:spAutoFit/>
          </a:bodyPr>
          <a:lstStyle/>
          <a:p>
            <a:pPr algn="r" fontAlgn="auto">
              <a:spcBef>
                <a:spcPts val="0"/>
              </a:spcBef>
              <a:spcAft>
                <a:spcPts val="0"/>
              </a:spcAft>
              <a:defRPr/>
            </a:pPr>
            <a:r>
              <a:rPr lang="en-US" spc="50" dirty="0">
                <a:solidFill>
                  <a:srgbClr val="004F2F"/>
                </a:solidFill>
                <a:latin typeface="Gill Sans MT" pitchFamily="34" charset="0"/>
              </a:rPr>
              <a:t>Stronger health systems. Greater health impact.</a:t>
            </a:r>
          </a:p>
        </p:txBody>
      </p:sp>
      <p:pic>
        <p:nvPicPr>
          <p:cNvPr id="4" name="Picture 13" descr="PPT background MSH frontsmallphotos.jpg"/>
          <p:cNvPicPr>
            <a:picLocks noChangeAspect="1"/>
          </p:cNvPicPr>
          <p:nvPr userDrawn="1"/>
        </p:nvPicPr>
        <p:blipFill>
          <a:blip r:embed="rId3" cstate="print"/>
          <a:srcRect/>
          <a:stretch>
            <a:fillRect/>
          </a:stretch>
        </p:blipFill>
        <p:spPr bwMode="auto">
          <a:xfrm>
            <a:off x="76200" y="2489200"/>
            <a:ext cx="6673850" cy="1168400"/>
          </a:xfrm>
          <a:prstGeom prst="rect">
            <a:avLst/>
          </a:prstGeom>
          <a:noFill/>
          <a:ln w="9525">
            <a:noFill/>
            <a:miter lim="800000"/>
            <a:headEnd/>
            <a:tailEnd/>
          </a:ln>
        </p:spPr>
      </p:pic>
    </p:spTree>
    <p:extLst>
      <p:ext uri="{BB962C8B-B14F-4D97-AF65-F5344CB8AC3E}">
        <p14:creationId xmlns:p14="http://schemas.microsoft.com/office/powerpoint/2010/main" val="770106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95400"/>
            <a:ext cx="8305800" cy="2305051"/>
          </a:xfrm>
        </p:spPr>
        <p:txBody>
          <a:bodyPr/>
          <a:lstStyle>
            <a:lvl1pPr algn="ctr">
              <a:defRPr b="1"/>
            </a:lvl1pPr>
          </a:lstStyle>
          <a:p>
            <a:r>
              <a:rPr lang="en-US" dirty="0" smtClean="0"/>
              <a:t>Accredited Drug Dispensing Outlets (ADDO): Program Updates and Future Opportunities</a:t>
            </a:r>
            <a:endParaRPr lang="en-US" dirty="0"/>
          </a:p>
        </p:txBody>
      </p:sp>
      <p:sp>
        <p:nvSpPr>
          <p:cNvPr id="3" name="Subtitle 2"/>
          <p:cNvSpPr>
            <a:spLocks noGrp="1"/>
          </p:cNvSpPr>
          <p:nvPr>
            <p:ph type="subTitle" idx="1" hasCustomPrompt="1"/>
          </p:nvPr>
        </p:nvSpPr>
        <p:spPr>
          <a:xfrm>
            <a:off x="1600200" y="3886200"/>
            <a:ext cx="6705600" cy="1143000"/>
          </a:xfrm>
        </p:spPr>
        <p:txBody>
          <a:bodyPr/>
          <a:lstStyle>
            <a:lvl1pPr marL="0" indent="0" algn="l">
              <a:buNone/>
              <a:defRPr sz="24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Dr Suleiman Kimatta, MSH Country Representative </a:t>
            </a:r>
          </a:p>
          <a:p>
            <a:r>
              <a:rPr lang="en-US" dirty="0" smtClean="0"/>
              <a:t>Jafary Liana, Senior Technical Advisor</a:t>
            </a:r>
          </a:p>
        </p:txBody>
      </p:sp>
      <p:pic>
        <p:nvPicPr>
          <p:cNvPr id="7" name="Picture 6" descr="Flyer2.png"/>
          <p:cNvPicPr>
            <a:picLocks noChangeAspect="1"/>
          </p:cNvPicPr>
          <p:nvPr userDrawn="1"/>
        </p:nvPicPr>
        <p:blipFill>
          <a:blip r:embed="rId2" cstate="print"/>
          <a:srcRect t="78889" r="60065"/>
          <a:stretch>
            <a:fillRect/>
          </a:stretch>
        </p:blipFill>
        <p:spPr>
          <a:xfrm>
            <a:off x="111384" y="5554744"/>
            <a:ext cx="1793616" cy="1227056"/>
          </a:xfrm>
          <a:prstGeom prst="rect">
            <a:avLst/>
          </a:prstGeom>
        </p:spPr>
      </p:pic>
      <p:pic>
        <p:nvPicPr>
          <p:cNvPr id="8" name="Picture 7" descr="MSH_rgb.gif"/>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7420069" y="6168272"/>
            <a:ext cx="1597221" cy="706991"/>
          </a:xfrm>
          <a:prstGeom prst="rect">
            <a:avLst/>
          </a:prstGeom>
          <a:noFill/>
          <a:ln w="9525">
            <a:noFill/>
            <a:miter lim="800000"/>
            <a:headEnd/>
            <a:tailEnd/>
          </a:ln>
        </p:spPr>
      </p:pic>
    </p:spTree>
    <p:extLst>
      <p:ext uri="{BB962C8B-B14F-4D97-AF65-F5344CB8AC3E}">
        <p14:creationId xmlns:p14="http://schemas.microsoft.com/office/powerpoint/2010/main" val="2677010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2F6F1-779E-4EEC-AC47-187C4EF91C6A}"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2643134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2F6F1-779E-4EEC-AC47-187C4EF91C6A}"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3998044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72F6F1-779E-4EEC-AC47-187C4EF91C6A}" type="datetimeFigureOut">
              <a:rPr lang="en-US" smtClean="0"/>
              <a:pPr/>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1779908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72F6F1-779E-4EEC-AC47-187C4EF91C6A}" type="datetimeFigureOut">
              <a:rPr lang="en-US" smtClean="0"/>
              <a:pPr/>
              <a:t>11/16/2018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3647486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72F6F1-779E-4EEC-AC47-187C4EF91C6A}" type="datetimeFigureOut">
              <a:rPr lang="en-US" smtClean="0"/>
              <a:pPr/>
              <a:t>11/16/2018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48788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50000"/>
            </a:schemeClr>
          </a:solidFill>
        </p:spPr>
        <p:txBody>
          <a:bodyPr>
            <a:normAutofit/>
          </a:bodyPr>
          <a:lstStyle>
            <a:lvl1pPr>
              <a:defRPr sz="4000" b="1">
                <a:solidFill>
                  <a:schemeClr val="bg1"/>
                </a:solidFill>
              </a:defRPr>
            </a:lvl1pPr>
          </a:lstStyle>
          <a:p>
            <a:r>
              <a:rPr lang="en-US" noProof="0" smtClean="0"/>
              <a:t>Click to edit Master title style</a:t>
            </a:r>
            <a:endParaRPr lang="en-US" noProof="0"/>
          </a:p>
        </p:txBody>
      </p:sp>
      <p:sp>
        <p:nvSpPr>
          <p:cNvPr id="3" name="Content Placeholder 2"/>
          <p:cNvSpPr>
            <a:spLocks noGrp="1"/>
          </p:cNvSpPr>
          <p:nvPr>
            <p:ph idx="1"/>
          </p:nvPr>
        </p:nvSpPr>
        <p:spPr/>
        <p:txBody>
          <a:bodyPr>
            <a:normAutofit/>
          </a:bodyPr>
          <a:lstStyle>
            <a:lvl1pPr>
              <a:defRPr sz="2800"/>
            </a:lvl1pPr>
            <a:lvl2pPr>
              <a:buFont typeface="Courier New" pitchFamily="49" charset="0"/>
              <a:buChar char="o"/>
              <a:defRPr/>
            </a:lvl2pPr>
          </a:lstStyle>
          <a:p>
            <a:pPr lvl="0"/>
            <a:r>
              <a:rPr lang="en-US" noProof="0" dirty="0"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2F6F1-779E-4EEC-AC47-187C4EF91C6A}" type="datetimeFigureOut">
              <a:rPr lang="en-US" smtClean="0"/>
              <a:pPr/>
              <a:t>11/16/2018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1683986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2F6F1-779E-4EEC-AC47-187C4EF91C6A}" type="datetimeFigureOut">
              <a:rPr lang="en-US" smtClean="0"/>
              <a:pPr/>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2659460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2F6F1-779E-4EEC-AC47-187C4EF91C6A}" type="datetimeFigureOut">
              <a:rPr lang="en-US" smtClean="0"/>
              <a:pPr/>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1580908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2F6F1-779E-4EEC-AC47-187C4EF91C6A}"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3232682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2F6F1-779E-4EEC-AC47-187C4EF91C6A}"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339347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8862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535113"/>
            <a:ext cx="38862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2779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2779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57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57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image.png"/>
          <p:cNvPicPr>
            <a:picLocks noChangeAspect="1"/>
          </p:cNvPicPr>
          <p:nvPr userDrawn="1"/>
        </p:nvPicPr>
        <p:blipFill>
          <a:blip r:embed="rId15" cstate="print"/>
          <a:stretch>
            <a:fillRect/>
          </a:stretch>
        </p:blipFill>
        <p:spPr>
          <a:xfrm>
            <a:off x="571" y="428"/>
            <a:ext cx="9142857" cy="6857143"/>
          </a:xfrm>
          <a:prstGeom prst="rect">
            <a:avLst/>
          </a:prstGeom>
        </p:spPr>
      </p:pic>
      <p:sp>
        <p:nvSpPr>
          <p:cNvPr id="2" name="Title Placeholder 1"/>
          <p:cNvSpPr>
            <a:spLocks noGrp="1"/>
          </p:cNvSpPr>
          <p:nvPr>
            <p:ph type="title"/>
          </p:nvPr>
        </p:nvSpPr>
        <p:spPr>
          <a:xfrm>
            <a:off x="685800" y="274638"/>
            <a:ext cx="8001000" cy="1143000"/>
          </a:xfrm>
          <a:prstGeom prst="rect">
            <a:avLst/>
          </a:prstGeom>
          <a:solidFill>
            <a:schemeClr val="accent3">
              <a:lumMod val="50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600200"/>
            <a:ext cx="8001000" cy="4525963"/>
          </a:xfrm>
          <a:prstGeom prst="rect">
            <a:avLst/>
          </a:prstGeom>
        </p:spPr>
        <p:txBody>
          <a:bodyPr vert="horz" lIns="91440" tIns="45720" rIns="91440" bIns="45720" rtlCol="0">
            <a:normAutofit/>
          </a:bodyPr>
          <a:lstStyle/>
          <a:p>
            <a:pPr lvl="0"/>
            <a:r>
              <a:rPr lang="en-US" dirty="0" smtClean="0"/>
              <a:t>Click to edit Master text styles</a:t>
            </a:r>
          </a:p>
          <a:p>
            <a:pPr lvl="1"/>
            <a:endParaRPr lang="en-US" dirty="0"/>
          </a:p>
        </p:txBody>
      </p:sp>
      <p:pic>
        <p:nvPicPr>
          <p:cNvPr id="7" name="Picture 6" descr="Flyer2.png"/>
          <p:cNvPicPr>
            <a:picLocks noChangeAspect="1"/>
          </p:cNvPicPr>
          <p:nvPr userDrawn="1"/>
        </p:nvPicPr>
        <p:blipFill>
          <a:blip r:embed="rId16" cstate="print"/>
          <a:srcRect l="5425" t="85556" r="70131" b="4444"/>
          <a:stretch>
            <a:fillRect/>
          </a:stretch>
        </p:blipFill>
        <p:spPr>
          <a:xfrm>
            <a:off x="381000" y="6096000"/>
            <a:ext cx="1143000" cy="605118"/>
          </a:xfrm>
          <a:prstGeom prst="rect">
            <a:avLst/>
          </a:prstGeom>
        </p:spPr>
      </p:pic>
      <p:pic>
        <p:nvPicPr>
          <p:cNvPr id="6" name="Picture 5" descr="MSH_rgb.gif"/>
          <p:cNvPicPr>
            <a:picLocks noChangeAspect="1"/>
          </p:cNvPicPr>
          <p:nvPr userDrawn="1"/>
        </p:nvPicPr>
        <p:blipFill>
          <a:blip r:embed="rId17" cstate="print">
            <a:clrChange>
              <a:clrFrom>
                <a:srgbClr val="FFFFFF"/>
              </a:clrFrom>
              <a:clrTo>
                <a:srgbClr val="FFFFFF">
                  <a:alpha val="0"/>
                </a:srgbClr>
              </a:clrTo>
            </a:clrChange>
          </a:blip>
          <a:srcRect/>
          <a:stretch>
            <a:fillRect/>
          </a:stretch>
        </p:blipFill>
        <p:spPr bwMode="auto">
          <a:xfrm>
            <a:off x="7086600" y="6127724"/>
            <a:ext cx="1371600" cy="60712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l"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7AA9AE"/>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7AA9AE"/>
        </a:buClr>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AA9AE"/>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AA9AE"/>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AA9AE"/>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2F6F1-779E-4EEC-AC47-187C4EF91C6A}" type="datetimeFigureOut">
              <a:rPr lang="en-US" smtClean="0"/>
              <a:pPr/>
              <a:t>11/16/2018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ACEDF-0F9B-4AA3-ABA9-A46C9A92F43C}" type="slidenum">
              <a:rPr lang="en-US" smtClean="0"/>
              <a:pPr/>
              <a:t>‹#›</a:t>
            </a:fld>
            <a:endParaRPr lang="en-US" dirty="0"/>
          </a:p>
        </p:txBody>
      </p:sp>
    </p:spTree>
    <p:extLst>
      <p:ext uri="{BB962C8B-B14F-4D97-AF65-F5344CB8AC3E}">
        <p14:creationId xmlns:p14="http://schemas.microsoft.com/office/powerpoint/2010/main" val="3245472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hyperlink" Target="http://www.google.com/imgres?imgurl=http://www.gsix.org/bellagio/images/M_images/rockefeller_logo_web.jpg&amp;imgrefurl=http://www.gsix.org/bellagio/index.php?option=com_content&amp;view=article&amp;id=47&amp;Itemid=55&amp;usg=__TQ36V6xoGjHSYjJ1kn4YsFB52Bg=&amp;h=67&amp;w=200&amp;sz=12&amp;hl=en&amp;start=2&amp;um=1&amp;itbs=1&amp;tbnid=qb5iWIpdH3NfyM:&amp;tbnh=35&amp;tbnw=104&amp;prev=/images?q=rockefeller+foundation+logo&amp;um=1&amp;hl=en&amp;sa=X&amp;rlz=1T4SKPB_enUS367US367&amp;tbs=isch:1" TargetMode="External"/><Relationship Id="rId3" Type="http://schemas.openxmlformats.org/officeDocument/2006/relationships/hyperlink" Target="http://www.gatesfoundation.org/Pages/home.aspx" TargetMode="External"/><Relationship Id="rId7" Type="http://schemas.openxmlformats.org/officeDocument/2006/relationships/hyperlink" Target="http://en.wikipedia.org/wiki/Tanzania" TargetMode="External"/><Relationship Id="rId12" Type="http://schemas.openxmlformats.org/officeDocument/2006/relationships/image" Target="../media/image14.gif"/><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hyperlink" Target="http://www.theglobalfund.org/en/" TargetMode="External"/><Relationship Id="rId5" Type="http://schemas.openxmlformats.org/officeDocument/2006/relationships/hyperlink" Target="http://en.wikipedia.org/wiki/File:Coat_of_arms_of_Tanzania.svg" TargetMode="External"/><Relationship Id="rId15" Type="http://schemas.openxmlformats.org/officeDocument/2006/relationships/image" Target="../media/image16.jpeg"/><Relationship Id="rId10"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hyperlink" Target="http://www.google.com/imgres?imgurl=http://www.fsdt.or.tz/images/uploads/img135x48/logo_danida.gif&amp;imgrefurl=http://www.fsdt.or.tz/index.php/news/more/financial_literacy_strategy/&amp;usg=__x-Z5w_byJYfWxFc4_K2MBrNZ5kM=&amp;h=48&amp;w=135&amp;sz=3&amp;hl=en&amp;start=14&amp;um=1&amp;itbs=1&amp;tbnid=8a-wrLtzxQs-eM:&amp;tbnh=33&amp;tbnw=92&amp;prev=/images?q=DANIDA+logo&amp;um=1&amp;hl=en&amp;sa=X&amp;rlz=1T4SKPB_enUS367US367&amp;tbs=isch:1" TargetMode="External"/><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2504" y="3913551"/>
            <a:ext cx="9001496" cy="1750979"/>
          </a:xfrm>
          <a:prstGeom prst="rect">
            <a:avLst/>
          </a:prstGeom>
        </p:spPr>
        <p:txBody>
          <a:bodyPr anchor="ctr"/>
          <a:lstStyle/>
          <a:p>
            <a:pPr algn="ctr"/>
            <a:r>
              <a:rPr lang="en-US" sz="3600" b="1" dirty="0" smtClean="0">
                <a:solidFill>
                  <a:schemeClr val="bg1">
                    <a:lumMod val="95000"/>
                  </a:schemeClr>
                </a:solidFill>
              </a:rPr>
              <a:t>The </a:t>
            </a:r>
            <a:r>
              <a:rPr lang="en-US" sz="3600" b="1" dirty="0">
                <a:solidFill>
                  <a:schemeClr val="bg1">
                    <a:lumMod val="95000"/>
                  </a:schemeClr>
                </a:solidFill>
              </a:rPr>
              <a:t>Accredited Drug Dispensing Outlet (ADDO) Model in Tanzania: A Platform for Appropriate Malaria Case </a:t>
            </a:r>
            <a:r>
              <a:rPr lang="en-US" sz="3600" b="1" dirty="0" smtClean="0">
                <a:solidFill>
                  <a:schemeClr val="bg1">
                    <a:lumMod val="95000"/>
                  </a:schemeClr>
                </a:solidFill>
              </a:rPr>
              <a:t>Management </a:t>
            </a:r>
            <a:endParaRPr lang="en-US" sz="3600" b="1" i="1" dirty="0">
              <a:solidFill>
                <a:schemeClr val="bg1">
                  <a:lumMod val="95000"/>
                </a:schemeClr>
              </a:solidFill>
              <a:latin typeface="Gill Sans Std" pitchFamily="34" charset="0"/>
              <a:ea typeface="+mj-ea"/>
              <a:cs typeface="+mj-cs"/>
            </a:endParaRPr>
          </a:p>
        </p:txBody>
      </p:sp>
      <p:sp>
        <p:nvSpPr>
          <p:cNvPr id="10243" name="Subtitle 2"/>
          <p:cNvSpPr txBox="1">
            <a:spLocks/>
          </p:cNvSpPr>
          <p:nvPr/>
        </p:nvSpPr>
        <p:spPr bwMode="auto">
          <a:xfrm>
            <a:off x="421532" y="5797307"/>
            <a:ext cx="8722468" cy="829125"/>
          </a:xfrm>
          <a:prstGeom prst="rect">
            <a:avLst/>
          </a:prstGeom>
          <a:noFill/>
          <a:ln w="9525">
            <a:noFill/>
            <a:miter lim="800000"/>
            <a:headEnd/>
            <a:tailEnd/>
          </a:ln>
        </p:spPr>
        <p:txBody>
          <a:bodyPr/>
          <a:lstStyle/>
          <a:p>
            <a:pPr marL="342900" indent="-342900" algn="ctr">
              <a:spcBef>
                <a:spcPct val="20000"/>
              </a:spcBef>
            </a:pPr>
            <a:r>
              <a:rPr lang="en-US" sz="2400" dirty="0" smtClean="0">
                <a:solidFill>
                  <a:schemeClr val="bg1"/>
                </a:solidFill>
                <a:latin typeface="+mj-lt"/>
              </a:rPr>
              <a:t>Edmund Rutta, MD, MPH </a:t>
            </a:r>
            <a:endParaRPr lang="en-US" sz="2400" dirty="0">
              <a:solidFill>
                <a:schemeClr val="bg1"/>
              </a:solidFill>
              <a:latin typeface="+mj-lt"/>
            </a:endParaRPr>
          </a:p>
          <a:p>
            <a:pPr marL="342900" indent="-342900" algn="ctr">
              <a:spcBef>
                <a:spcPct val="20000"/>
              </a:spcBef>
            </a:pPr>
            <a:endParaRPr lang="en-US" sz="2400" dirty="0">
              <a:solidFill>
                <a:schemeClr val="bg1"/>
              </a:solidFill>
              <a:latin typeface="+mj-lt"/>
            </a:endParaRPr>
          </a:p>
          <a:p>
            <a:pPr marL="342900" indent="-342900">
              <a:spcBef>
                <a:spcPct val="20000"/>
              </a:spcBef>
            </a:pPr>
            <a:endParaRPr lang="en-US" sz="3200" dirty="0">
              <a:solidFill>
                <a:schemeClr val="bg1"/>
              </a:solidFill>
              <a:latin typeface="Gill Sans Std"/>
            </a:endParaRPr>
          </a:p>
        </p:txBody>
      </p:sp>
    </p:spTree>
    <p:extLst>
      <p:ext uri="{BB962C8B-B14F-4D97-AF65-F5344CB8AC3E}">
        <p14:creationId xmlns:p14="http://schemas.microsoft.com/office/powerpoint/2010/main" val="4013781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78190" cy="1295400"/>
          </a:xfrm>
          <a:noFill/>
        </p:spPr>
        <p:txBody>
          <a:bodyPr>
            <a:noAutofit/>
          </a:bodyPr>
          <a:lstStyle/>
          <a:p>
            <a:pPr algn="ctr"/>
            <a:r>
              <a:rPr lang="en-US" sz="3200" b="1" dirty="0" smtClean="0">
                <a:solidFill>
                  <a:srgbClr val="C00000"/>
                </a:solidFill>
              </a:rPr>
              <a:t>Encounters receiving appropriate malaria treatment in Ruvuma region</a:t>
            </a:r>
            <a:r>
              <a:rPr lang="en-US" sz="3200" dirty="0" smtClean="0">
                <a:solidFill>
                  <a:srgbClr val="C00000"/>
                </a:solidFill>
              </a:rPr>
              <a:t/>
            </a:r>
            <a:br>
              <a:rPr lang="en-US" sz="3200" dirty="0" smtClean="0">
                <a:solidFill>
                  <a:srgbClr val="C00000"/>
                </a:solidFill>
              </a:rPr>
            </a:br>
            <a:endParaRPr lang="en-US" sz="3200" dirty="0">
              <a:solidFill>
                <a:srgbClr val="C00000"/>
              </a:solidFill>
            </a:endParaRPr>
          </a:p>
        </p:txBody>
      </p:sp>
      <p:pic>
        <p:nvPicPr>
          <p:cNvPr id="84994" name="Picture 2"/>
          <p:cNvPicPr>
            <a:picLocks noGrp="1" noChangeAspect="1" noChangeArrowheads="1"/>
          </p:cNvPicPr>
          <p:nvPr>
            <p:ph idx="1"/>
          </p:nvPr>
        </p:nvPicPr>
        <p:blipFill>
          <a:blip r:embed="rId3" cstate="print"/>
          <a:srcRect l="935" t="11570" b="2485"/>
          <a:stretch>
            <a:fillRect/>
          </a:stretch>
        </p:blipFill>
        <p:spPr bwMode="auto">
          <a:xfrm>
            <a:off x="838200" y="1981200"/>
            <a:ext cx="8077200" cy="3962400"/>
          </a:xfrm>
          <a:prstGeom prst="rect">
            <a:avLst/>
          </a:prstGeom>
          <a:noFill/>
          <a:ln w="9525">
            <a:noFill/>
            <a:miter lim="800000"/>
            <a:headEnd/>
            <a:tailEnd/>
          </a:ln>
          <a:effectLst/>
        </p:spPr>
      </p:pic>
      <p:sp>
        <p:nvSpPr>
          <p:cNvPr id="3" name="Down Arrow 2"/>
          <p:cNvSpPr/>
          <p:nvPr/>
        </p:nvSpPr>
        <p:spPr>
          <a:xfrm>
            <a:off x="2971800" y="4191000"/>
            <a:ext cx="914400" cy="1295400"/>
          </a:xfrm>
          <a:prstGeom prst="downArrow">
            <a:avLst/>
          </a:prstGeom>
          <a:solidFill>
            <a:srgbClr val="FFFF00"/>
          </a:solidFill>
          <a:ln>
            <a:solidFill>
              <a:srgbClr val="FF0000"/>
            </a:solidFill>
            <a:prstDash val="dash"/>
          </a:ln>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b="1" dirty="0" smtClean="0"/>
              <a:t>ADDO</a:t>
            </a:r>
            <a:endParaRPr lang="en-US" b="1" dirty="0"/>
          </a:p>
        </p:txBody>
      </p:sp>
    </p:spTree>
    <p:extLst>
      <p:ext uri="{BB962C8B-B14F-4D97-AF65-F5344CB8AC3E}">
        <p14:creationId xmlns:p14="http://schemas.microsoft.com/office/powerpoint/2010/main" val="3826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066800"/>
          </a:xfrm>
          <a:noFill/>
        </p:spPr>
        <p:txBody>
          <a:bodyPr>
            <a:normAutofit fontScale="90000"/>
          </a:bodyPr>
          <a:lstStyle/>
          <a:p>
            <a:pPr algn="ctr"/>
            <a:r>
              <a:rPr lang="en-US" dirty="0">
                <a:solidFill>
                  <a:srgbClr val="C00000"/>
                </a:solidFill>
              </a:rPr>
              <a:t>ADDO </a:t>
            </a:r>
            <a:r>
              <a:rPr lang="en-US" dirty="0" smtClean="0">
                <a:solidFill>
                  <a:srgbClr val="C00000"/>
                </a:solidFill>
              </a:rPr>
              <a:t>model transfer </a:t>
            </a:r>
            <a:r>
              <a:rPr lang="en-US" dirty="0">
                <a:solidFill>
                  <a:srgbClr val="C00000"/>
                </a:solidFill>
              </a:rPr>
              <a:t>to </a:t>
            </a:r>
            <a:r>
              <a:rPr lang="en-US" dirty="0" smtClean="0">
                <a:solidFill>
                  <a:srgbClr val="C00000"/>
                </a:solidFill>
              </a:rPr>
              <a:t>other countries</a:t>
            </a:r>
            <a:r>
              <a:rPr lang="en-US" dirty="0" smtClean="0">
                <a:solidFill>
                  <a:srgbClr val="C00000"/>
                </a:solidFill>
                <a:latin typeface="Calibri"/>
              </a:rPr>
              <a:t>—</a:t>
            </a:r>
            <a:r>
              <a:rPr lang="en-US" dirty="0" smtClean="0">
                <a:solidFill>
                  <a:srgbClr val="C00000"/>
                </a:solidFill>
              </a:rPr>
              <a:t>Uganda’s Accredited Drug Shops</a:t>
            </a:r>
            <a:endParaRPr lang="en-US" dirty="0"/>
          </a:p>
        </p:txBody>
      </p:sp>
      <p:sp>
        <p:nvSpPr>
          <p:cNvPr id="3" name="Content Placeholder 2"/>
          <p:cNvSpPr>
            <a:spLocks noGrp="1"/>
          </p:cNvSpPr>
          <p:nvPr>
            <p:ph sz="half" idx="1"/>
          </p:nvPr>
        </p:nvSpPr>
        <p:spPr>
          <a:xfrm>
            <a:off x="457201" y="1447800"/>
            <a:ext cx="3352800" cy="4038599"/>
          </a:xfrm>
        </p:spPr>
        <p:txBody>
          <a:bodyPr>
            <a:normAutofit lnSpcReduction="10000"/>
          </a:bodyPr>
          <a:lstStyle/>
          <a:p>
            <a:pPr marL="341313" indent="-230188"/>
            <a:r>
              <a:rPr lang="en-US" sz="2400" dirty="0" smtClean="0"/>
              <a:t>As of August 2013, 409 ADS accredited in Kibaale, Kamwenge, Kyenjojo, Mityana, and Kamuli districts</a:t>
            </a:r>
          </a:p>
          <a:p>
            <a:pPr marL="341313" indent="-230188"/>
            <a:r>
              <a:rPr lang="en-US" sz="2400" dirty="0" smtClean="0"/>
              <a:t>721 ADS sellers trained</a:t>
            </a:r>
          </a:p>
          <a:p>
            <a:pPr marL="341313" indent="-230188"/>
            <a:r>
              <a:rPr lang="en-US" sz="2400" dirty="0" smtClean="0"/>
              <a:t>93 local drug monitors trained</a:t>
            </a:r>
            <a:r>
              <a:rPr lang="en-US" sz="2400" dirty="0"/>
              <a:t> </a:t>
            </a:r>
            <a:endParaRPr lang="en-US" sz="2400" dirty="0" smtClean="0"/>
          </a:p>
          <a:p>
            <a:pPr marL="341313" indent="-230188"/>
            <a:r>
              <a:rPr lang="en-US" sz="2400" dirty="0" smtClean="0"/>
              <a:t>435 owners </a:t>
            </a:r>
            <a:r>
              <a:rPr lang="en-US" sz="2400" dirty="0"/>
              <a:t>trained in </a:t>
            </a:r>
            <a:r>
              <a:rPr lang="en-US" sz="2400" dirty="0" smtClean="0"/>
              <a:t>business</a:t>
            </a:r>
          </a:p>
          <a:p>
            <a:pPr marL="800100" lvl="1" indent="-342900">
              <a:buFont typeface="Arial" pitchFamily="34" charset="0"/>
              <a:buChar char="•"/>
            </a:pPr>
            <a:endParaRPr lang="en-US" sz="2000" dirty="0"/>
          </a:p>
        </p:txBody>
      </p:sp>
      <p:pic>
        <p:nvPicPr>
          <p:cNvPr id="5" name="Picture 2" descr="C:\Users\erutta\AppData\Local\Microsoft\Windows\Temporary Internet Files\Content.Outlook\OJAXCH50\ADS Scale-Up Map3.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447801"/>
            <a:ext cx="515452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srcRect/>
          <a:stretch>
            <a:fillRect/>
          </a:stretch>
        </p:blipFill>
        <p:spPr bwMode="auto">
          <a:xfrm>
            <a:off x="3200400" y="5337578"/>
            <a:ext cx="2133600" cy="1212218"/>
          </a:xfrm>
          <a:prstGeom prst="rect">
            <a:avLst/>
          </a:prstGeom>
          <a:noFill/>
          <a:ln w="9525">
            <a:noFill/>
            <a:miter lim="800000"/>
            <a:headEnd/>
            <a:tailEnd/>
          </a:ln>
        </p:spPr>
      </p:pic>
    </p:spTree>
    <p:extLst>
      <p:ext uri="{BB962C8B-B14F-4D97-AF65-F5344CB8AC3E}">
        <p14:creationId xmlns:p14="http://schemas.microsoft.com/office/powerpoint/2010/main" val="1638409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7" y="252248"/>
            <a:ext cx="8466083" cy="966952"/>
          </a:xfrm>
          <a:noFill/>
        </p:spPr>
        <p:txBody>
          <a:bodyPr>
            <a:noAutofit/>
          </a:bodyPr>
          <a:lstStyle/>
          <a:p>
            <a:pPr algn="ctr"/>
            <a:r>
              <a:rPr lang="en-US" sz="3600" dirty="0" smtClean="0">
                <a:solidFill>
                  <a:srgbClr val="C00000"/>
                </a:solidFill>
              </a:rPr>
              <a:t>Effect of ADS on a</a:t>
            </a:r>
            <a:r>
              <a:rPr lang="en-US" sz="3600" b="1" dirty="0" smtClean="0">
                <a:solidFill>
                  <a:srgbClr val="C00000"/>
                </a:solidFill>
                <a:latin typeface="+mj-lt"/>
              </a:rPr>
              <a:t>vailability of antimalarials in Uganda </a:t>
            </a:r>
            <a:endParaRPr lang="en-US" sz="3600" b="1" dirty="0">
              <a:solidFill>
                <a:srgbClr val="C00000"/>
              </a:solidFill>
              <a:latin typeface="+mj-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45245969"/>
              </p:ext>
            </p:extLst>
          </p:nvPr>
        </p:nvGraphicFramePr>
        <p:xfrm>
          <a:off x="457200" y="13716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Down Arrow 3"/>
          <p:cNvSpPr/>
          <p:nvPr/>
        </p:nvSpPr>
        <p:spPr>
          <a:xfrm>
            <a:off x="3594538" y="4067503"/>
            <a:ext cx="283780" cy="6621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819400" y="5867400"/>
            <a:ext cx="26670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Kibaale (intervention) </a:t>
            </a:r>
          </a:p>
          <a:p>
            <a:pPr algn="ctr"/>
            <a:r>
              <a:rPr lang="en-US" b="1" dirty="0" smtClean="0">
                <a:solidFill>
                  <a:schemeClr val="tx1"/>
                </a:solidFill>
              </a:rPr>
              <a:t>Mpigi (control)</a:t>
            </a:r>
            <a:endParaRPr lang="en-US" b="1" dirty="0">
              <a:solidFill>
                <a:schemeClr val="tx1"/>
              </a:solidFill>
            </a:endParaRPr>
          </a:p>
        </p:txBody>
      </p:sp>
    </p:spTree>
    <p:extLst>
      <p:ext uri="{BB962C8B-B14F-4D97-AF65-F5344CB8AC3E}">
        <p14:creationId xmlns:p14="http://schemas.microsoft.com/office/powerpoint/2010/main" val="482108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89186" y="189186"/>
            <a:ext cx="8878614" cy="1106214"/>
          </a:xfrm>
          <a:noFill/>
        </p:spPr>
        <p:txBody>
          <a:bodyPr>
            <a:noAutofit/>
          </a:bodyPr>
          <a:lstStyle/>
          <a:p>
            <a:pPr algn="ctr"/>
            <a:r>
              <a:rPr lang="en-US" sz="3600" b="1" dirty="0" smtClean="0">
                <a:solidFill>
                  <a:srgbClr val="C00000"/>
                </a:solidFill>
                <a:latin typeface="+mj-lt"/>
              </a:rPr>
              <a:t>Percent of drug shop encounters with appropriate malaria treatment in Uganda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7767749"/>
              </p:ext>
            </p:extLst>
          </p:nvPr>
        </p:nvGraphicFramePr>
        <p:xfrm>
          <a:off x="381000" y="1371600"/>
          <a:ext cx="8355724" cy="460353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819400" y="5867400"/>
            <a:ext cx="26670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Kibaale (intervention) </a:t>
            </a:r>
          </a:p>
          <a:p>
            <a:pPr algn="ctr"/>
            <a:r>
              <a:rPr lang="en-US" b="1" dirty="0" smtClean="0">
                <a:solidFill>
                  <a:schemeClr val="tx1"/>
                </a:solidFill>
              </a:rPr>
              <a:t>Mpigi (control)</a:t>
            </a:r>
            <a:endParaRPr lang="en-US" b="1" dirty="0">
              <a:solidFill>
                <a:schemeClr val="tx1"/>
              </a:solidFill>
            </a:endParaRPr>
          </a:p>
        </p:txBody>
      </p:sp>
    </p:spTree>
    <p:extLst>
      <p:ext uri="{BB962C8B-B14F-4D97-AF65-F5344CB8AC3E}">
        <p14:creationId xmlns:p14="http://schemas.microsoft.com/office/powerpoint/2010/main" val="3219102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305800" cy="1143000"/>
          </a:xfrm>
          <a:noFill/>
        </p:spPr>
        <p:txBody>
          <a:bodyPr>
            <a:normAutofit fontScale="90000"/>
          </a:bodyPr>
          <a:lstStyle/>
          <a:p>
            <a:pPr algn="ctr"/>
            <a:r>
              <a:rPr lang="en-US" dirty="0">
                <a:solidFill>
                  <a:srgbClr val="C00000"/>
                </a:solidFill>
              </a:rPr>
              <a:t>ADDO </a:t>
            </a:r>
            <a:r>
              <a:rPr lang="en-US" dirty="0" smtClean="0">
                <a:solidFill>
                  <a:srgbClr val="C00000"/>
                </a:solidFill>
              </a:rPr>
              <a:t>model transfer </a:t>
            </a:r>
            <a:r>
              <a:rPr lang="en-US" dirty="0">
                <a:solidFill>
                  <a:srgbClr val="C00000"/>
                </a:solidFill>
              </a:rPr>
              <a:t>to </a:t>
            </a:r>
            <a:r>
              <a:rPr lang="en-US" dirty="0" smtClean="0">
                <a:solidFill>
                  <a:srgbClr val="C00000"/>
                </a:solidFill>
              </a:rPr>
              <a:t>other countries</a:t>
            </a:r>
            <a:r>
              <a:rPr lang="en-US" dirty="0" smtClean="0">
                <a:solidFill>
                  <a:srgbClr val="C00000"/>
                </a:solidFill>
                <a:latin typeface="Calibri"/>
              </a:rPr>
              <a:t>—</a:t>
            </a:r>
            <a:r>
              <a:rPr lang="en-US" dirty="0" smtClean="0">
                <a:solidFill>
                  <a:srgbClr val="C00000"/>
                </a:solidFill>
              </a:rPr>
              <a:t>Liberia’s Accredited Medicine Stores</a:t>
            </a:r>
            <a:endParaRPr lang="en-US" dirty="0"/>
          </a:p>
        </p:txBody>
      </p:sp>
      <p:pic>
        <p:nvPicPr>
          <p:cNvPr id="6" name="Picture 5"/>
          <p:cNvPicPr/>
          <p:nvPr/>
        </p:nvPicPr>
        <p:blipFill rotWithShape="1">
          <a:blip r:embed="rId2" cstate="print"/>
          <a:srcRect l="23253" t="7710" b="6153"/>
          <a:stretch/>
        </p:blipFill>
        <p:spPr bwMode="auto">
          <a:xfrm>
            <a:off x="4419600" y="1600200"/>
            <a:ext cx="4572000" cy="3810000"/>
          </a:xfrm>
          <a:prstGeom prst="rect">
            <a:avLst/>
          </a:prstGeom>
          <a:ln>
            <a:noFill/>
          </a:ln>
          <a:extLst>
            <a:ext uri="{53640926-AAD7-44D8-BBD7-CCE9431645EC}">
              <a14:shadowObscured xmlns:a14="http://schemas.microsoft.com/office/drawing/2010/main"/>
            </a:ext>
          </a:extLst>
        </p:spPr>
      </p:pic>
      <p:graphicFrame>
        <p:nvGraphicFramePr>
          <p:cNvPr id="8" name="Content Placeholder 3"/>
          <p:cNvGraphicFramePr>
            <a:graphicFrameLocks noGrp="1"/>
          </p:cNvGraphicFramePr>
          <p:nvPr>
            <p:ph sz="half" idx="1"/>
            <p:extLst>
              <p:ext uri="{D42A27DB-BD31-4B8C-83A1-F6EECF244321}">
                <p14:modId xmlns:p14="http://schemas.microsoft.com/office/powerpoint/2010/main" val="3641010166"/>
              </p:ext>
            </p:extLst>
          </p:nvPr>
        </p:nvGraphicFramePr>
        <p:xfrm>
          <a:off x="685800" y="1600200"/>
          <a:ext cx="3886200" cy="2819399"/>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1600200" y="4572000"/>
            <a:ext cx="2133600" cy="1676400"/>
          </a:xfrm>
          <a:prstGeom prst="ellipse">
            <a:avLst/>
          </a:prstGeom>
          <a:blipFill rotWithShape="1">
            <a:blip r:embed="rId4" cstate="print"/>
            <a:stretch>
              <a:fillRect/>
            </a:stretch>
          </a:blipFill>
        </p:spPr>
        <p:style>
          <a:lnRef idx="0">
            <a:schemeClr val="accent3">
              <a:shade val="80000"/>
              <a:hueOff val="0"/>
              <a:satOff val="0"/>
              <a:lumOff val="0"/>
              <a:alphaOff val="0"/>
            </a:schemeClr>
          </a:lnRef>
          <a:fillRef idx="1">
            <a:scrgbClr r="0" g="0" b="0"/>
          </a:fillRef>
          <a:effectRef idx="3">
            <a:schemeClr val="accent3">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1753318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pPr algn="ctr"/>
            <a:r>
              <a:rPr lang="en-US" dirty="0" smtClean="0">
                <a:solidFill>
                  <a:srgbClr val="C00000"/>
                </a:solidFill>
              </a:rPr>
              <a:t>Access to rapid diagnostic tests in ADDOs</a:t>
            </a:r>
            <a:endParaRPr lang="en-US" dirty="0">
              <a:solidFill>
                <a:srgbClr val="C00000"/>
              </a:solidFill>
            </a:endParaRPr>
          </a:p>
        </p:txBody>
      </p:sp>
      <p:sp>
        <p:nvSpPr>
          <p:cNvPr id="3" name="Content Placeholder 2"/>
          <p:cNvSpPr>
            <a:spLocks noGrp="1"/>
          </p:cNvSpPr>
          <p:nvPr>
            <p:ph sz="half" idx="1"/>
          </p:nvPr>
        </p:nvSpPr>
        <p:spPr>
          <a:xfrm>
            <a:off x="838200" y="1295400"/>
            <a:ext cx="7620000" cy="4525963"/>
          </a:xfrm>
        </p:spPr>
        <p:txBody>
          <a:bodyPr/>
          <a:lstStyle/>
          <a:p>
            <a:r>
              <a:rPr lang="en-US" dirty="0" smtClean="0"/>
              <a:t>Tanzania’s National Malaria Control Program awaiting results of CHAI’s RDT pilot in two districts to make policy decision for scale-up</a:t>
            </a:r>
          </a:p>
          <a:p>
            <a:r>
              <a:rPr lang="en-US" dirty="0" smtClean="0"/>
              <a:t>Discussions with Pharmacy Council and laboratory association agencies to address regulatory barriers to introducing RDTs in ADDOs</a:t>
            </a:r>
            <a:endParaRPr lang="en-US" dirty="0"/>
          </a:p>
        </p:txBody>
      </p:sp>
    </p:spTree>
    <p:extLst>
      <p:ext uri="{BB962C8B-B14F-4D97-AF65-F5344CB8AC3E}">
        <p14:creationId xmlns:p14="http://schemas.microsoft.com/office/powerpoint/2010/main" val="3326816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944562"/>
          </a:xfrm>
          <a:noFill/>
        </p:spPr>
        <p:txBody>
          <a:bodyPr/>
          <a:lstStyle/>
          <a:p>
            <a:pPr algn="ctr"/>
            <a:r>
              <a:rPr lang="en-US" sz="3600" b="1" dirty="0" smtClean="0">
                <a:solidFill>
                  <a:srgbClr val="C00000"/>
                </a:solidFill>
                <a:latin typeface="Calibri" pitchFamily="34" charset="0"/>
                <a:cs typeface="Calibri" pitchFamily="34" charset="0"/>
              </a:rPr>
              <a:t>Challenges to RDTs</a:t>
            </a:r>
            <a:endParaRPr lang="en-US" sz="3600" dirty="0">
              <a:solidFill>
                <a:srgbClr val="C00000"/>
              </a:solidFill>
            </a:endParaRPr>
          </a:p>
        </p:txBody>
      </p:sp>
      <p:sp>
        <p:nvSpPr>
          <p:cNvPr id="3" name="Content Placeholder 2"/>
          <p:cNvSpPr>
            <a:spLocks noGrp="1"/>
          </p:cNvSpPr>
          <p:nvPr>
            <p:ph idx="1"/>
          </p:nvPr>
        </p:nvSpPr>
        <p:spPr>
          <a:xfrm>
            <a:off x="685800" y="1143000"/>
            <a:ext cx="8153400" cy="4983163"/>
          </a:xfrm>
        </p:spPr>
        <p:txBody>
          <a:bodyPr>
            <a:normAutofit lnSpcReduction="10000"/>
          </a:bodyPr>
          <a:lstStyle/>
          <a:p>
            <a:pPr marL="344488" indent="-344488">
              <a:buFont typeface="Arial" pitchFamily="34" charset="0"/>
              <a:buChar char="•"/>
            </a:pPr>
            <a:r>
              <a:rPr lang="en-US" dirty="0" smtClean="0">
                <a:latin typeface="Calibri" pitchFamily="34" charset="0"/>
                <a:cs typeface="Calibri" pitchFamily="34" charset="0"/>
              </a:rPr>
              <a:t>Many country regulations do not allow diagnostic services in retail pharmaceutical outlets</a:t>
            </a:r>
          </a:p>
          <a:p>
            <a:pPr marL="344488" indent="-344488">
              <a:buFont typeface="Arial" pitchFamily="34" charset="0"/>
              <a:buChar char="•"/>
            </a:pPr>
            <a:r>
              <a:rPr lang="en-US" dirty="0" smtClean="0">
                <a:latin typeface="Calibri" pitchFamily="34" charset="0"/>
                <a:cs typeface="Calibri" pitchFamily="34" charset="0"/>
              </a:rPr>
              <a:t>Keeping up-to-date records of sales transactions for ACTs and RDTs is a major challenge</a:t>
            </a:r>
          </a:p>
          <a:p>
            <a:pPr marL="344488" indent="-344488">
              <a:buFont typeface="Arial" pitchFamily="34" charset="0"/>
              <a:buChar char="•"/>
            </a:pPr>
            <a:r>
              <a:rPr lang="en-US" dirty="0" smtClean="0">
                <a:latin typeface="Calibri" pitchFamily="34" charset="0"/>
                <a:cs typeface="Calibri" pitchFamily="34" charset="0"/>
              </a:rPr>
              <a:t>Assuring that drug sellers adhere to diagnosis and treatment standards and requires intense monitoring</a:t>
            </a:r>
          </a:p>
          <a:p>
            <a:pPr marL="344488" indent="-344488">
              <a:buFont typeface="Arial" pitchFamily="34" charset="0"/>
              <a:buChar char="•"/>
            </a:pPr>
            <a:r>
              <a:rPr lang="en-US" dirty="0" smtClean="0">
                <a:latin typeface="Calibri" pitchFamily="34" charset="0"/>
                <a:cs typeface="Calibri" pitchFamily="34" charset="0"/>
              </a:rPr>
              <a:t>Public facilities reluctant to accept RDT results from drug sellers</a:t>
            </a:r>
          </a:p>
          <a:p>
            <a:pPr marL="344488" indent="-344488">
              <a:buFont typeface="Arial" pitchFamily="34" charset="0"/>
              <a:buChar char="•"/>
            </a:pPr>
            <a:r>
              <a:rPr lang="en-US" dirty="0" smtClean="0">
                <a:latin typeface="Calibri" pitchFamily="34" charset="0"/>
                <a:cs typeface="Calibri" pitchFamily="34" charset="0"/>
              </a:rPr>
              <a:t>Even with subsidies, ACTs and RDTs are expensive to stock</a:t>
            </a:r>
          </a:p>
          <a:p>
            <a:endParaRPr lang="en-US" dirty="0"/>
          </a:p>
        </p:txBody>
      </p:sp>
    </p:spTree>
    <p:extLst>
      <p:ext uri="{BB962C8B-B14F-4D97-AF65-F5344CB8AC3E}">
        <p14:creationId xmlns:p14="http://schemas.microsoft.com/office/powerpoint/2010/main" val="550839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31820"/>
            <a:ext cx="8001000" cy="914400"/>
          </a:xfrm>
          <a:noFill/>
        </p:spPr>
        <p:txBody>
          <a:bodyPr>
            <a:normAutofit/>
          </a:bodyPr>
          <a:lstStyle/>
          <a:p>
            <a:pPr algn="ctr"/>
            <a:r>
              <a:rPr lang="en-US" b="1" dirty="0" smtClean="0">
                <a:solidFill>
                  <a:srgbClr val="C00000"/>
                </a:solidFill>
                <a:latin typeface="+mj-lt"/>
              </a:rPr>
              <a:t>What works?</a:t>
            </a:r>
            <a:endParaRPr lang="en-US" b="1" dirty="0">
              <a:solidFill>
                <a:srgbClr val="C00000"/>
              </a:solidFill>
              <a:latin typeface="+mj-lt"/>
            </a:endParaRPr>
          </a:p>
        </p:txBody>
      </p:sp>
      <p:sp>
        <p:nvSpPr>
          <p:cNvPr id="8" name="Content Placeholder 7"/>
          <p:cNvSpPr>
            <a:spLocks noGrp="1"/>
          </p:cNvSpPr>
          <p:nvPr>
            <p:ph idx="1"/>
          </p:nvPr>
        </p:nvSpPr>
        <p:spPr/>
        <p:txBody>
          <a:bodyPr/>
          <a:lstStyle/>
          <a:p>
            <a:pPr lvl="0"/>
            <a:r>
              <a:rPr lang="en-US" dirty="0" smtClean="0"/>
              <a:t>ADDO model has improved access to ACTs by comprehensively addressing drug seller operations</a:t>
            </a:r>
          </a:p>
          <a:p>
            <a:pPr lvl="0"/>
            <a:r>
              <a:rPr lang="en-US" dirty="0" smtClean="0">
                <a:latin typeface="Calibri" pitchFamily="34" charset="0"/>
                <a:cs typeface="Calibri" pitchFamily="34" charset="0"/>
              </a:rPr>
              <a:t>Evidence suggests improved adherence to treatment standards and increase referrals of under-fives to public sector following accreditation</a:t>
            </a:r>
            <a:endParaRPr lang="en-US" dirty="0" smtClean="0"/>
          </a:p>
          <a:p>
            <a:pPr lvl="0"/>
            <a:r>
              <a:rPr lang="en-US" dirty="0" smtClean="0">
                <a:latin typeface="Calibri" pitchFamily="34" charset="0"/>
                <a:cs typeface="Calibri" pitchFamily="34" charset="0"/>
              </a:rPr>
              <a:t>Availability of ACT at ADDOs result in drug stores serving as back-ups for public clinics with ACT stock-outs</a:t>
            </a:r>
            <a:endParaRPr lang="en-US" dirty="0" smtClean="0"/>
          </a:p>
          <a:p>
            <a:pPr>
              <a:buNone/>
            </a:pPr>
            <a:endParaRPr lang="en-US" dirty="0"/>
          </a:p>
        </p:txBody>
      </p:sp>
    </p:spTree>
    <p:extLst>
      <p:ext uri="{BB962C8B-B14F-4D97-AF65-F5344CB8AC3E}">
        <p14:creationId xmlns:p14="http://schemas.microsoft.com/office/powerpoint/2010/main" val="415618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US" sz="5400" i="1" dirty="0" smtClean="0">
                <a:solidFill>
                  <a:srgbClr val="C00000"/>
                </a:solidFill>
              </a:rPr>
              <a:t>Asante Sana!</a:t>
            </a:r>
            <a:endParaRPr lang="en-US" sz="5400" i="1" dirty="0">
              <a:solidFill>
                <a:srgbClr val="C00000"/>
              </a:solidFill>
            </a:endParaRPr>
          </a:p>
        </p:txBody>
      </p:sp>
      <p:pic>
        <p:nvPicPr>
          <p:cNvPr id="5" name="Content Placeholder 3"/>
          <p:cNvPicPr>
            <a:picLocks/>
          </p:cNvPicPr>
          <p:nvPr/>
        </p:nvPicPr>
        <p:blipFill>
          <a:blip r:embed="rId2" cstate="print"/>
          <a:srcRect/>
          <a:stretch>
            <a:fillRect/>
          </a:stretch>
        </p:blipFill>
        <p:spPr bwMode="auto">
          <a:xfrm>
            <a:off x="1143000" y="4648200"/>
            <a:ext cx="2819400" cy="1524000"/>
          </a:xfrm>
          <a:prstGeom prst="rect">
            <a:avLst/>
          </a:prstGeom>
          <a:noFill/>
          <a:ln w="9525">
            <a:noFill/>
            <a:miter lim="800000"/>
            <a:headEnd/>
            <a:tailEnd/>
          </a:ln>
        </p:spPr>
      </p:pic>
      <p:pic>
        <p:nvPicPr>
          <p:cNvPr id="8" name="Content Placeholder 5" descr="AMSlogo_12-31-12-yellowwhite-2.png"/>
          <p:cNvPicPr>
            <a:picLocks noChangeAspect="1"/>
          </p:cNvPicPr>
          <p:nvPr/>
        </p:nvPicPr>
        <p:blipFill>
          <a:blip r:embed="rId3" cstate="print"/>
          <a:stretch>
            <a:fillRect/>
          </a:stretch>
        </p:blipFill>
        <p:spPr>
          <a:xfrm>
            <a:off x="2743200" y="1600200"/>
            <a:ext cx="3190198" cy="274320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5410200" y="4343400"/>
            <a:ext cx="3200400" cy="1818326"/>
          </a:xfrm>
          <a:prstGeom prst="rect">
            <a:avLst/>
          </a:prstGeom>
          <a:noFill/>
          <a:ln w="9525">
            <a:noFill/>
            <a:miter lim="800000"/>
            <a:headEnd/>
            <a:tailEnd/>
          </a:ln>
        </p:spPr>
      </p:pic>
    </p:spTree>
    <p:extLst>
      <p:ext uri="{BB962C8B-B14F-4D97-AF65-F5344CB8AC3E}">
        <p14:creationId xmlns:p14="http://schemas.microsoft.com/office/powerpoint/2010/main" val="121685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6"/>
          <p:cNvPicPr>
            <a:picLocks noChangeAspect="1" noChangeArrowheads="1"/>
          </p:cNvPicPr>
          <p:nvPr/>
        </p:nvPicPr>
        <p:blipFill>
          <a:blip r:embed="rId3" cstate="print"/>
          <a:srcRect/>
          <a:stretch>
            <a:fillRect/>
          </a:stretch>
        </p:blipFill>
        <p:spPr bwMode="auto">
          <a:xfrm>
            <a:off x="2362200" y="4953000"/>
            <a:ext cx="6172200" cy="1811638"/>
          </a:xfrm>
          <a:prstGeom prst="rect">
            <a:avLst/>
          </a:prstGeom>
          <a:solidFill>
            <a:schemeClr val="tx1"/>
          </a:solidFill>
          <a:ln w="9525">
            <a:solidFill>
              <a:schemeClr val="bg2"/>
            </a:solidFill>
            <a:miter lim="800000"/>
            <a:headEnd/>
            <a:tailEnd/>
          </a:ln>
        </p:spPr>
      </p:pic>
      <p:pic>
        <p:nvPicPr>
          <p:cNvPr id="50183" name="Picture 7"/>
          <p:cNvPicPr>
            <a:picLocks noChangeAspect="1" noChangeArrowheads="1"/>
          </p:cNvPicPr>
          <p:nvPr/>
        </p:nvPicPr>
        <p:blipFill>
          <a:blip r:embed="rId4" cstate="print"/>
          <a:srcRect/>
          <a:stretch>
            <a:fillRect/>
          </a:stretch>
        </p:blipFill>
        <p:spPr bwMode="auto">
          <a:xfrm>
            <a:off x="736880" y="2048188"/>
            <a:ext cx="8102319" cy="2447611"/>
          </a:xfrm>
          <a:prstGeom prst="rect">
            <a:avLst/>
          </a:prstGeom>
          <a:noFill/>
          <a:ln w="9525">
            <a:solidFill>
              <a:schemeClr val="tx1"/>
            </a:solidFill>
            <a:miter lim="800000"/>
            <a:headEnd/>
            <a:tailEnd/>
          </a:ln>
        </p:spPr>
      </p:pic>
      <p:sp>
        <p:nvSpPr>
          <p:cNvPr id="12" name="Subtitle 2"/>
          <p:cNvSpPr txBox="1">
            <a:spLocks/>
          </p:cNvSpPr>
          <p:nvPr/>
        </p:nvSpPr>
        <p:spPr bwMode="auto">
          <a:xfrm>
            <a:off x="189186" y="195223"/>
            <a:ext cx="8229600" cy="719177"/>
          </a:xfrm>
          <a:prstGeom prst="rect">
            <a:avLst/>
          </a:prstGeom>
          <a:noFill/>
          <a:ln w="9525">
            <a:noFill/>
            <a:miter lim="800000"/>
            <a:headEnd/>
            <a:tailEnd/>
          </a:ln>
        </p:spPr>
        <p:txBody>
          <a:bodyPr/>
          <a:lstStyle/>
          <a:p>
            <a:pPr marL="342900" indent="-342900" algn="ctr">
              <a:spcBef>
                <a:spcPct val="20000"/>
              </a:spcBef>
            </a:pPr>
            <a:r>
              <a:rPr lang="en-US" sz="4000" b="1" dirty="0" smtClean="0">
                <a:solidFill>
                  <a:srgbClr val="C00000"/>
                </a:solidFill>
                <a:latin typeface="+mj-lt"/>
              </a:rPr>
              <a:t>The problem</a:t>
            </a:r>
            <a:endParaRPr lang="en-US" sz="4000" dirty="0">
              <a:solidFill>
                <a:srgbClr val="C00000"/>
              </a:solidFill>
              <a:latin typeface="Gill Sans Std"/>
            </a:endParaRPr>
          </a:p>
        </p:txBody>
      </p:sp>
      <p:sp>
        <p:nvSpPr>
          <p:cNvPr id="2" name="Rectangle 1"/>
          <p:cNvSpPr/>
          <p:nvPr/>
        </p:nvSpPr>
        <p:spPr>
          <a:xfrm>
            <a:off x="736880" y="914400"/>
            <a:ext cx="7891166" cy="923330"/>
          </a:xfrm>
          <a:prstGeom prst="rect">
            <a:avLst/>
          </a:prstGeom>
          <a:ln>
            <a:solidFill>
              <a:schemeClr val="bg2">
                <a:lumMod val="50000"/>
              </a:schemeClr>
            </a:solidFill>
          </a:ln>
        </p:spPr>
        <p:txBody>
          <a:bodyPr wrap="square">
            <a:spAutoFit/>
          </a:bodyPr>
          <a:lstStyle/>
          <a:p>
            <a:pPr algn="ctr"/>
            <a:r>
              <a:rPr lang="en-US" b="1" dirty="0"/>
              <a:t>CPM (Center for Pharmaceutical Management). 2003. </a:t>
            </a:r>
            <a:r>
              <a:rPr lang="en-US" b="1" i="1" dirty="0"/>
              <a:t>Access to Essential Medicines: Tanzania, </a:t>
            </a:r>
            <a:r>
              <a:rPr lang="en-US" b="1" i="1" dirty="0" smtClean="0"/>
              <a:t>2001. </a:t>
            </a:r>
            <a:r>
              <a:rPr lang="en-US" b="1" dirty="0" smtClean="0"/>
              <a:t>Prepared </a:t>
            </a:r>
            <a:r>
              <a:rPr lang="en-US" b="1" dirty="0"/>
              <a:t>for the Strategies for Enhancing Access to Medicines Program. Arlington, VA: Management Sciences for Health</a:t>
            </a:r>
          </a:p>
        </p:txBody>
      </p:sp>
    </p:spTree>
    <p:extLst>
      <p:ext uri="{BB962C8B-B14F-4D97-AF65-F5344CB8AC3E}">
        <p14:creationId xmlns:p14="http://schemas.microsoft.com/office/powerpoint/2010/main" val="2951846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01000" cy="944562"/>
          </a:xfrm>
          <a:noFill/>
        </p:spPr>
        <p:txBody>
          <a:bodyPr/>
          <a:lstStyle/>
          <a:p>
            <a:pPr algn="ctr"/>
            <a:r>
              <a:rPr lang="en-US" dirty="0" smtClean="0">
                <a:solidFill>
                  <a:srgbClr val="C00000"/>
                </a:solidFill>
              </a:rPr>
              <a:t>ADDOs: concept to scale-up</a:t>
            </a:r>
            <a:endParaRPr lang="en-US" dirty="0">
              <a:solidFill>
                <a:srgbClr val="C00000"/>
              </a:solidFill>
            </a:endParaRPr>
          </a:p>
        </p:txBody>
      </p:sp>
      <p:sp>
        <p:nvSpPr>
          <p:cNvPr id="4" name="Content Placeholder 2"/>
          <p:cNvSpPr>
            <a:spLocks noGrp="1"/>
          </p:cNvSpPr>
          <p:nvPr>
            <p:ph idx="1"/>
          </p:nvPr>
        </p:nvSpPr>
        <p:spPr>
          <a:xfrm>
            <a:off x="685800" y="1447800"/>
            <a:ext cx="8077200" cy="4724400"/>
          </a:xfrm>
        </p:spPr>
        <p:txBody>
          <a:bodyPr>
            <a:normAutofit/>
          </a:bodyPr>
          <a:lstStyle/>
          <a:p>
            <a:pPr marL="228600" lvl="1" indent="-228600" eaLnBrk="1" hangingPunct="1">
              <a:buFont typeface="Arial" pitchFamily="34" charset="0"/>
              <a:buChar char="•"/>
              <a:defRPr/>
            </a:pPr>
            <a:r>
              <a:rPr lang="en-GB" sz="2400" dirty="0" smtClean="0"/>
              <a:t>Holistic approach―standards setting, training, incentives, regulatory enforcement, supervision, and consumer advocacy to improve access and use and help assure sustainability</a:t>
            </a:r>
          </a:p>
          <a:p>
            <a:pPr marL="228600" lvl="1" indent="-228600" eaLnBrk="1" hangingPunct="1">
              <a:buFont typeface="Arial" pitchFamily="34" charset="0"/>
              <a:buChar char="•"/>
              <a:defRPr/>
            </a:pPr>
            <a:r>
              <a:rPr lang="en-GB" sz="2400" dirty="0" smtClean="0"/>
              <a:t>Broad stakeholder engagement to promote ownership and sustainability</a:t>
            </a:r>
          </a:p>
          <a:p>
            <a:pPr marL="228600" lvl="1" indent="-228600">
              <a:buFont typeface="Arial" pitchFamily="34" charset="0"/>
              <a:buChar char="•"/>
              <a:defRPr/>
            </a:pPr>
            <a:r>
              <a:rPr lang="en-GB" sz="2400" dirty="0" smtClean="0"/>
              <a:t>Model piloted and evaluated in Ruvuma region during 2003–2004; plans for national </a:t>
            </a:r>
            <a:r>
              <a:rPr lang="en-GB" sz="2400" dirty="0"/>
              <a:t>scale </a:t>
            </a:r>
            <a:r>
              <a:rPr lang="en-GB" sz="2400" dirty="0" smtClean="0"/>
              <a:t>up started in 2005 </a:t>
            </a:r>
          </a:p>
          <a:p>
            <a:pPr marL="228600" lvl="1" indent="-228600">
              <a:buFont typeface="Arial" pitchFamily="34" charset="0"/>
              <a:buChar char="•"/>
              <a:defRPr/>
            </a:pPr>
            <a:r>
              <a:rPr lang="en-GB" sz="2400" dirty="0" smtClean="0"/>
              <a:t>After 10 years of effort from central and local governments and </a:t>
            </a:r>
            <a:r>
              <a:rPr lang="en-GB" sz="2400" dirty="0"/>
              <a:t>development </a:t>
            </a:r>
            <a:r>
              <a:rPr lang="en-GB" sz="2400" dirty="0" smtClean="0"/>
              <a:t>partners, nationwide scale-up completed in June 2013</a:t>
            </a:r>
            <a:endParaRPr lang="en-US" sz="1800" dirty="0" smtClean="0"/>
          </a:p>
        </p:txBody>
      </p:sp>
    </p:spTree>
    <p:extLst>
      <p:ext uri="{BB962C8B-B14F-4D97-AF65-F5344CB8AC3E}">
        <p14:creationId xmlns:p14="http://schemas.microsoft.com/office/powerpoint/2010/main" val="2415945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609600"/>
          </a:xfrm>
          <a:noFill/>
        </p:spPr>
        <p:txBody>
          <a:bodyPr>
            <a:normAutofit fontScale="90000"/>
          </a:bodyPr>
          <a:lstStyle/>
          <a:p>
            <a:pPr algn="ctr"/>
            <a:r>
              <a:rPr lang="en-US" dirty="0" smtClean="0">
                <a:solidFill>
                  <a:srgbClr val="C00000"/>
                </a:solidFill>
              </a:rPr>
              <a:t>ADDO as part of the health system</a:t>
            </a:r>
            <a:endParaRPr lang="en-US" dirty="0">
              <a:solidFill>
                <a:srgbClr val="C00000"/>
              </a:solidFill>
            </a:endParaRPr>
          </a:p>
        </p:txBody>
      </p:sp>
      <p:pic>
        <p:nvPicPr>
          <p:cNvPr id="4" name="Picture 73" descr="C:\Users\erutta\Desktop\ADDO Concept Framework.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786" t="2778" r="6250" b="13889"/>
          <a:stretch>
            <a:fillRect/>
          </a:stretch>
        </p:blipFill>
        <p:spPr bwMode="auto">
          <a:xfrm>
            <a:off x="685800" y="838200"/>
            <a:ext cx="824103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724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990600"/>
          </a:xfrm>
          <a:noFill/>
        </p:spPr>
        <p:txBody>
          <a:bodyPr>
            <a:noAutofit/>
          </a:bodyPr>
          <a:lstStyle/>
          <a:p>
            <a:pPr algn="ctr"/>
            <a:r>
              <a:rPr lang="en-US" sz="3600" dirty="0" smtClean="0">
                <a:solidFill>
                  <a:srgbClr val="C00000"/>
                </a:solidFill>
              </a:rPr>
              <a:t>Leveraging resources to develop the ADDO program</a:t>
            </a:r>
            <a:endParaRPr lang="en-US" sz="3600" dirty="0">
              <a:solidFill>
                <a:srgbClr val="C00000"/>
              </a:solidFill>
            </a:endParaRPr>
          </a:p>
        </p:txBody>
      </p:sp>
      <p:sp>
        <p:nvSpPr>
          <p:cNvPr id="5" name="Right Arrow 4"/>
          <p:cNvSpPr/>
          <p:nvPr/>
        </p:nvSpPr>
        <p:spPr>
          <a:xfrm>
            <a:off x="4114800" y="1676400"/>
            <a:ext cx="381000" cy="4495800"/>
          </a:xfrm>
          <a:prstGeom prst="rightArrow">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mastheadimg" descr="Bill &amp; Melinda Gates Foundation">
            <a:hlinkClick r:id="rId3"/>
          </p:cNvPr>
          <p:cNvPicPr>
            <a:picLocks noGrp="1"/>
          </p:cNvPicPr>
          <p:nvPr>
            <p:ph sz="half" idx="1"/>
          </p:nvPr>
        </p:nvPicPr>
        <p:blipFill>
          <a:blip r:embed="rId4" cstate="print"/>
          <a:srcRect/>
          <a:stretch>
            <a:fillRect/>
          </a:stretch>
        </p:blipFill>
        <p:spPr bwMode="auto">
          <a:xfrm>
            <a:off x="733425" y="2496338"/>
            <a:ext cx="2314575" cy="495300"/>
          </a:xfrm>
          <a:prstGeom prst="rect">
            <a:avLst/>
          </a:prstGeom>
          <a:noFill/>
          <a:ln w="9525">
            <a:noFill/>
            <a:miter lim="800000"/>
            <a:headEnd/>
            <a:tailEnd/>
          </a:ln>
        </p:spPr>
      </p:pic>
      <p:pic>
        <p:nvPicPr>
          <p:cNvPr id="7" name="Picture 6" descr="http://upload.wikimedia.org/wikipedia/commons/thumb/c/c2/Coat_of_arms_of_Tanzania.svg/125px-Coat_of_arms_of_Tanzania.svg.png">
            <a:hlinkClick r:id="rId5"/>
          </p:cNvPr>
          <p:cNvPicPr/>
          <p:nvPr/>
        </p:nvPicPr>
        <p:blipFill>
          <a:blip r:embed="rId6" cstate="print"/>
          <a:srcRect/>
          <a:stretch>
            <a:fillRect/>
          </a:stretch>
        </p:blipFill>
        <p:spPr bwMode="auto">
          <a:xfrm>
            <a:off x="1219201" y="1066800"/>
            <a:ext cx="1066800" cy="1019175"/>
          </a:xfrm>
          <a:prstGeom prst="rect">
            <a:avLst/>
          </a:prstGeom>
          <a:noFill/>
          <a:ln w="9525">
            <a:noFill/>
            <a:miter lim="800000"/>
            <a:headEnd/>
            <a:tailEnd/>
          </a:ln>
        </p:spPr>
      </p:pic>
      <p:sp>
        <p:nvSpPr>
          <p:cNvPr id="8" name="Rectangle 7"/>
          <p:cNvSpPr/>
          <p:nvPr/>
        </p:nvSpPr>
        <p:spPr>
          <a:xfrm>
            <a:off x="685800" y="2101048"/>
            <a:ext cx="2514600" cy="369332"/>
          </a:xfrm>
          <a:prstGeom prst="rect">
            <a:avLst/>
          </a:prstGeom>
        </p:spPr>
        <p:txBody>
          <a:bodyPr wrap="square">
            <a:spAutoFit/>
          </a:bodyPr>
          <a:lstStyle/>
          <a:p>
            <a:r>
              <a:rPr lang="en-US" b="1" i="1" dirty="0" smtClean="0">
                <a:latin typeface="+mj-lt"/>
                <a:hlinkClick r:id="rId7" tooltip="Tanzania"/>
              </a:rPr>
              <a:t>Government of Tanzania</a:t>
            </a:r>
            <a:endParaRPr lang="en-US" i="1" dirty="0">
              <a:latin typeface="+mj-lt"/>
            </a:endParaRPr>
          </a:p>
        </p:txBody>
      </p:sp>
      <p:pic>
        <p:nvPicPr>
          <p:cNvPr id="9" name="Picture 19" descr="Horizontal_RGB_600"/>
          <p:cNvPicPr>
            <a:picLocks noChangeAspect="1" noChangeArrowheads="1"/>
          </p:cNvPicPr>
          <p:nvPr/>
        </p:nvPicPr>
        <p:blipFill>
          <a:blip r:embed="rId8" cstate="print"/>
          <a:srcRect/>
          <a:stretch>
            <a:fillRect/>
          </a:stretch>
        </p:blipFill>
        <p:spPr bwMode="auto">
          <a:xfrm>
            <a:off x="2133600" y="3269482"/>
            <a:ext cx="1828800" cy="609600"/>
          </a:xfrm>
          <a:prstGeom prst="rect">
            <a:avLst/>
          </a:prstGeom>
          <a:noFill/>
          <a:ln w="9525">
            <a:noFill/>
            <a:miter lim="800000"/>
            <a:headEnd/>
            <a:tailEnd/>
          </a:ln>
        </p:spPr>
      </p:pic>
      <p:pic>
        <p:nvPicPr>
          <p:cNvPr id="10" name="Picture 9" descr="http://t0.gstatic.com/images?q=tbn:8a-wrLtzxQs-eM:http://www.fsdt.or.tz/images/uploads/img135x48/logo_danida.gif">
            <a:hlinkClick r:id="rId9"/>
          </p:cNvPr>
          <p:cNvPicPr/>
          <p:nvPr/>
        </p:nvPicPr>
        <p:blipFill>
          <a:blip r:embed="rId10" cstate="print"/>
          <a:srcRect/>
          <a:stretch>
            <a:fillRect/>
          </a:stretch>
        </p:blipFill>
        <p:spPr bwMode="auto">
          <a:xfrm>
            <a:off x="685800" y="3269482"/>
            <a:ext cx="1333500" cy="609600"/>
          </a:xfrm>
          <a:prstGeom prst="rect">
            <a:avLst/>
          </a:prstGeom>
          <a:noFill/>
          <a:ln w="9525">
            <a:noFill/>
            <a:miter lim="800000"/>
            <a:headEnd/>
            <a:tailEnd/>
          </a:ln>
        </p:spPr>
      </p:pic>
      <p:pic>
        <p:nvPicPr>
          <p:cNvPr id="11" name="Picture 10" descr="The Global Fund to Fight AIDS, Tuberculosis and Malaria">
            <a:hlinkClick r:id="rId11"/>
          </p:cNvPr>
          <p:cNvPicPr/>
          <p:nvPr/>
        </p:nvPicPr>
        <p:blipFill>
          <a:blip r:embed="rId12" cstate="print"/>
          <a:srcRect/>
          <a:stretch>
            <a:fillRect/>
          </a:stretch>
        </p:blipFill>
        <p:spPr bwMode="auto">
          <a:xfrm>
            <a:off x="846470" y="4034832"/>
            <a:ext cx="2952750" cy="533400"/>
          </a:xfrm>
          <a:prstGeom prst="rect">
            <a:avLst/>
          </a:prstGeom>
          <a:noFill/>
          <a:ln w="9525">
            <a:noFill/>
            <a:miter lim="800000"/>
            <a:headEnd/>
            <a:tailEnd/>
          </a:ln>
        </p:spPr>
      </p:pic>
      <p:pic>
        <p:nvPicPr>
          <p:cNvPr id="12" name="ipfqb5iWIpdH3NfyM:" descr="http://t2.gstatic.com/images?q=tbn:qb5iWIpdH3NfyM:http://www.gsix.org/bellagio/images/M_images/rockefeller_logo_web.jpg">
            <a:hlinkClick r:id="rId13"/>
          </p:cNvPr>
          <p:cNvPicPr/>
          <p:nvPr/>
        </p:nvPicPr>
        <p:blipFill>
          <a:blip r:embed="rId14" cstate="print"/>
          <a:srcRect/>
          <a:stretch>
            <a:fillRect/>
          </a:stretch>
        </p:blipFill>
        <p:spPr bwMode="auto">
          <a:xfrm>
            <a:off x="495300" y="4826976"/>
            <a:ext cx="2036885" cy="589085"/>
          </a:xfrm>
          <a:prstGeom prst="rect">
            <a:avLst/>
          </a:prstGeom>
          <a:noFill/>
          <a:ln w="9525">
            <a:noFill/>
            <a:miter lim="800000"/>
            <a:headEnd/>
            <a:tailEnd/>
          </a:ln>
        </p:spPr>
      </p:pic>
      <p:pic>
        <p:nvPicPr>
          <p:cNvPr id="20" name="Content Placeholder 19" descr="ADDO-Chicago DLDM"/>
          <p:cNvPicPr>
            <a:picLocks noGrp="1"/>
          </p:cNvPicPr>
          <p:nvPr>
            <p:ph sz="half" idx="4294967295"/>
          </p:nvPr>
        </p:nvPicPr>
        <p:blipFill>
          <a:blip r:embed="rId15" cstate="print"/>
          <a:srcRect/>
          <a:stretch>
            <a:fillRect/>
          </a:stretch>
        </p:blipFill>
        <p:spPr bwMode="auto">
          <a:xfrm>
            <a:off x="4572000" y="2057400"/>
            <a:ext cx="4343400" cy="3657600"/>
          </a:xfrm>
          <a:prstGeom prst="rect">
            <a:avLst/>
          </a:prstGeom>
          <a:noFill/>
          <a:ln w="9525">
            <a:noFill/>
            <a:miter lim="800000"/>
            <a:headEnd/>
            <a:tailEnd/>
          </a:ln>
        </p:spPr>
      </p:pic>
      <p:pic>
        <p:nvPicPr>
          <p:cNvPr id="13" name="Picture 12"/>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43200" y="4826976"/>
            <a:ext cx="1371600" cy="638908"/>
          </a:xfrm>
          <a:prstGeom prst="rect">
            <a:avLst/>
          </a:prstGeom>
          <a:noFill/>
          <a:ln>
            <a:noFill/>
          </a:ln>
        </p:spPr>
      </p:pic>
      <p:pic>
        <p:nvPicPr>
          <p:cNvPr id="14" name="Content Placeholder 3"/>
          <p:cNvPicPr>
            <a:picLocks noGrp="1"/>
          </p:cNvPicPr>
          <p:nvPr>
            <p:ph idx="1"/>
          </p:nvPr>
        </p:nvPicPr>
        <p:blipFill>
          <a:blip r:embed="rId17" cstate="print"/>
          <a:srcRect/>
          <a:stretch>
            <a:fillRect/>
          </a:stretch>
        </p:blipFill>
        <p:spPr bwMode="auto">
          <a:xfrm>
            <a:off x="1637045" y="5638800"/>
            <a:ext cx="1371600" cy="666500"/>
          </a:xfrm>
          <a:prstGeom prst="rect">
            <a:avLst/>
          </a:prstGeom>
          <a:noFill/>
          <a:ln w="9525">
            <a:noFill/>
            <a:miter lim="800000"/>
            <a:headEnd/>
            <a:tailEnd/>
          </a:ln>
        </p:spPr>
      </p:pic>
    </p:spTree>
    <p:extLst>
      <p:ext uri="{BB962C8B-B14F-4D97-AF65-F5344CB8AC3E}">
        <p14:creationId xmlns:p14="http://schemas.microsoft.com/office/powerpoint/2010/main" val="1435896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781800" cy="563562"/>
          </a:xfrm>
          <a:noFill/>
        </p:spPr>
        <p:txBody>
          <a:bodyPr>
            <a:normAutofit fontScale="90000"/>
          </a:bodyPr>
          <a:lstStyle/>
          <a:p>
            <a:pPr algn="ctr"/>
            <a:r>
              <a:rPr lang="en-US" dirty="0" smtClean="0">
                <a:solidFill>
                  <a:srgbClr val="C00000"/>
                </a:solidFill>
              </a:rPr>
              <a:t>ADDO program status</a:t>
            </a:r>
            <a:endParaRPr lang="en-US"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46079532"/>
              </p:ext>
            </p:extLst>
          </p:nvPr>
        </p:nvGraphicFramePr>
        <p:xfrm>
          <a:off x="4953000" y="990599"/>
          <a:ext cx="4038600" cy="5083031"/>
        </p:xfrm>
        <a:graphic>
          <a:graphicData uri="http://schemas.openxmlformats.org/drawingml/2006/table">
            <a:tbl>
              <a:tblPr firstRow="1" firstCol="1" bandRow="1">
                <a:tableStyleId>{616DA210-FB5B-4158-B5E0-FEB733F419BA}</a:tableStyleId>
              </a:tblPr>
              <a:tblGrid>
                <a:gridCol w="2940773"/>
                <a:gridCol w="1097827"/>
              </a:tblGrid>
              <a:tr h="743267">
                <a:tc gridSpan="2">
                  <a:txBody>
                    <a:bodyPr/>
                    <a:lstStyle/>
                    <a:p>
                      <a:pPr marL="0" marR="0" algn="ctr">
                        <a:lnSpc>
                          <a:spcPct val="200000"/>
                        </a:lnSpc>
                        <a:spcBef>
                          <a:spcPts val="0"/>
                        </a:spcBef>
                        <a:spcAft>
                          <a:spcPts val="0"/>
                        </a:spcAft>
                      </a:pPr>
                      <a:r>
                        <a:rPr lang="en-US" sz="2400" dirty="0" smtClean="0">
                          <a:effectLst/>
                        </a:rPr>
                        <a:t>As of August  2013</a:t>
                      </a:r>
                      <a:endParaRPr lang="en-US" sz="2400" dirty="0">
                        <a:solidFill>
                          <a:schemeClr val="tx1"/>
                        </a:solidFill>
                        <a:effectLst/>
                        <a:latin typeface="Calibri"/>
                        <a:ea typeface="Calibri"/>
                        <a:cs typeface="Times New Roman"/>
                      </a:endParaRPr>
                    </a:p>
                  </a:txBody>
                  <a:tcPr marL="68580" marR="68580" marT="0" marB="0"/>
                </a:tc>
                <a:tc hMerge="1">
                  <a:txBody>
                    <a:bodyPr/>
                    <a:lstStyle/>
                    <a:p>
                      <a:endParaRPr lang="en-US"/>
                    </a:p>
                  </a:txBody>
                  <a:tcPr/>
                </a:tc>
              </a:tr>
              <a:tr h="521725">
                <a:tc>
                  <a:txBody>
                    <a:bodyPr/>
                    <a:lstStyle/>
                    <a:p>
                      <a:pPr marL="0" marR="0">
                        <a:lnSpc>
                          <a:spcPct val="200000"/>
                        </a:lnSpc>
                        <a:spcBef>
                          <a:spcPts val="0"/>
                        </a:spcBef>
                        <a:spcAft>
                          <a:spcPts val="0"/>
                        </a:spcAft>
                      </a:pPr>
                      <a:r>
                        <a:rPr lang="en-US" sz="1800" dirty="0" smtClean="0">
                          <a:effectLst/>
                        </a:rPr>
                        <a:t>Regions </a:t>
                      </a:r>
                      <a:r>
                        <a:rPr lang="en-US" sz="1800" dirty="0">
                          <a:effectLst/>
                        </a:rPr>
                        <a:t>scaled up</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800" dirty="0" smtClean="0">
                          <a:effectLst/>
                        </a:rPr>
                        <a:t>21</a:t>
                      </a:r>
                      <a:endParaRPr lang="en-US" sz="1800" b="1" dirty="0">
                        <a:solidFill>
                          <a:schemeClr val="tx1"/>
                        </a:solidFill>
                        <a:effectLst/>
                        <a:latin typeface="Calibri"/>
                        <a:ea typeface="Calibri"/>
                        <a:cs typeface="Times New Roman"/>
                      </a:endParaRPr>
                    </a:p>
                  </a:txBody>
                  <a:tcPr marL="68580" marR="68580" marT="0" marB="0"/>
                </a:tc>
              </a:tr>
              <a:tr h="588125">
                <a:tc>
                  <a:txBody>
                    <a:bodyPr/>
                    <a:lstStyle/>
                    <a:p>
                      <a:pPr marL="0" marR="0">
                        <a:lnSpc>
                          <a:spcPct val="200000"/>
                        </a:lnSpc>
                        <a:spcBef>
                          <a:spcPts val="0"/>
                        </a:spcBef>
                        <a:spcAft>
                          <a:spcPts val="0"/>
                        </a:spcAft>
                      </a:pPr>
                      <a:r>
                        <a:rPr lang="en-US" sz="1800" dirty="0">
                          <a:effectLst/>
                        </a:rPr>
                        <a:t>Total no of drug shops</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800" dirty="0">
                          <a:effectLst/>
                        </a:rPr>
                        <a:t>9,226</a:t>
                      </a:r>
                      <a:endParaRPr lang="en-US" sz="1800" b="1" dirty="0">
                        <a:solidFill>
                          <a:schemeClr val="tx1"/>
                        </a:solidFill>
                        <a:effectLst/>
                        <a:latin typeface="Calibri"/>
                        <a:ea typeface="Calibri"/>
                        <a:cs typeface="Times New Roman"/>
                      </a:endParaRPr>
                    </a:p>
                  </a:txBody>
                  <a:tcPr marL="68580" marR="68580" marT="0" marB="0"/>
                </a:tc>
              </a:tr>
              <a:tr h="556462">
                <a:tc>
                  <a:txBody>
                    <a:bodyPr/>
                    <a:lstStyle/>
                    <a:p>
                      <a:pPr marL="0" marR="0">
                        <a:lnSpc>
                          <a:spcPct val="200000"/>
                        </a:lnSpc>
                        <a:spcBef>
                          <a:spcPts val="0"/>
                        </a:spcBef>
                        <a:spcAft>
                          <a:spcPts val="0"/>
                        </a:spcAft>
                      </a:pPr>
                      <a:r>
                        <a:rPr lang="en-US" sz="1800" dirty="0" smtClean="0">
                          <a:effectLst/>
                        </a:rPr>
                        <a:t>Shops accredited (ADDOs)</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800" dirty="0">
                          <a:effectLst/>
                        </a:rPr>
                        <a:t>5,467</a:t>
                      </a:r>
                      <a:endParaRPr lang="en-US" sz="1800" b="1" dirty="0">
                        <a:solidFill>
                          <a:schemeClr val="tx1"/>
                        </a:solidFill>
                        <a:effectLst/>
                        <a:latin typeface="Calibri"/>
                        <a:ea typeface="Calibri"/>
                        <a:cs typeface="Times New Roman"/>
                      </a:endParaRPr>
                    </a:p>
                  </a:txBody>
                  <a:tcPr marL="68580" marR="68580" marT="0" marB="0"/>
                </a:tc>
              </a:tr>
              <a:tr h="649205">
                <a:tc>
                  <a:txBody>
                    <a:bodyPr/>
                    <a:lstStyle/>
                    <a:p>
                      <a:pPr marL="0" marR="0">
                        <a:lnSpc>
                          <a:spcPct val="200000"/>
                        </a:lnSpc>
                        <a:spcBef>
                          <a:spcPts val="0"/>
                        </a:spcBef>
                        <a:spcAft>
                          <a:spcPts val="0"/>
                        </a:spcAft>
                      </a:pPr>
                      <a:r>
                        <a:rPr lang="en-US" sz="1800" dirty="0">
                          <a:effectLst/>
                        </a:rPr>
                        <a:t>Shops on application process</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800" dirty="0">
                          <a:effectLst/>
                        </a:rPr>
                        <a:t>3,759</a:t>
                      </a:r>
                      <a:endParaRPr lang="en-US" sz="1800" b="1" dirty="0">
                        <a:solidFill>
                          <a:schemeClr val="tx1"/>
                        </a:solidFill>
                        <a:effectLst/>
                        <a:latin typeface="Calibri"/>
                        <a:ea typeface="Calibri"/>
                        <a:cs typeface="Times New Roman"/>
                      </a:endParaRPr>
                    </a:p>
                  </a:txBody>
                  <a:tcPr marL="68580" marR="68580" marT="0" marB="0"/>
                </a:tc>
              </a:tr>
              <a:tr h="521725">
                <a:tc>
                  <a:txBody>
                    <a:bodyPr/>
                    <a:lstStyle/>
                    <a:p>
                      <a:pPr marL="0" marR="0">
                        <a:lnSpc>
                          <a:spcPct val="200000"/>
                        </a:lnSpc>
                        <a:spcBef>
                          <a:spcPts val="0"/>
                        </a:spcBef>
                        <a:spcAft>
                          <a:spcPts val="0"/>
                        </a:spcAft>
                      </a:pPr>
                      <a:r>
                        <a:rPr lang="en-US" sz="1800" dirty="0" smtClean="0">
                          <a:effectLst/>
                        </a:rPr>
                        <a:t>Trained </a:t>
                      </a:r>
                      <a:r>
                        <a:rPr lang="en-US" sz="1800" dirty="0">
                          <a:effectLst/>
                        </a:rPr>
                        <a:t>dispensers</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800" dirty="0">
                          <a:effectLst/>
                        </a:rPr>
                        <a:t>13,302</a:t>
                      </a:r>
                      <a:endParaRPr lang="en-US" sz="1800" b="1" dirty="0">
                        <a:solidFill>
                          <a:schemeClr val="tx1"/>
                        </a:solidFill>
                        <a:effectLst/>
                        <a:latin typeface="Calibri"/>
                        <a:ea typeface="Calibri"/>
                        <a:cs typeface="Times New Roman"/>
                      </a:endParaRPr>
                    </a:p>
                  </a:txBody>
                  <a:tcPr marL="68580" marR="68580" marT="0" marB="0"/>
                </a:tc>
              </a:tr>
              <a:tr h="593560">
                <a:tc>
                  <a:txBody>
                    <a:bodyPr/>
                    <a:lstStyle/>
                    <a:p>
                      <a:pPr marL="0" marR="0">
                        <a:lnSpc>
                          <a:spcPct val="200000"/>
                        </a:lnSpc>
                        <a:spcBef>
                          <a:spcPts val="0"/>
                        </a:spcBef>
                        <a:spcAft>
                          <a:spcPts val="0"/>
                        </a:spcAft>
                      </a:pPr>
                      <a:r>
                        <a:rPr lang="en-US" sz="1800" dirty="0" smtClean="0">
                          <a:effectLst/>
                        </a:rPr>
                        <a:t>Trained </a:t>
                      </a:r>
                      <a:r>
                        <a:rPr lang="en-US" sz="1800" dirty="0">
                          <a:effectLst/>
                        </a:rPr>
                        <a:t>district inspectors</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800" dirty="0">
                          <a:effectLst/>
                        </a:rPr>
                        <a:t>262</a:t>
                      </a:r>
                      <a:endParaRPr lang="en-US" sz="1800" b="1" dirty="0">
                        <a:solidFill>
                          <a:schemeClr val="tx1"/>
                        </a:solidFill>
                        <a:effectLst/>
                        <a:latin typeface="Calibri"/>
                        <a:ea typeface="Calibri"/>
                        <a:cs typeface="Times New Roman"/>
                      </a:endParaRPr>
                    </a:p>
                  </a:txBody>
                  <a:tcPr marL="68580" marR="68580" marT="0" marB="0"/>
                </a:tc>
              </a:tr>
              <a:tr h="855132">
                <a:tc>
                  <a:txBody>
                    <a:bodyPr/>
                    <a:lstStyle/>
                    <a:p>
                      <a:pPr marL="0" marR="0">
                        <a:lnSpc>
                          <a:spcPct val="200000"/>
                        </a:lnSpc>
                        <a:spcBef>
                          <a:spcPts val="0"/>
                        </a:spcBef>
                        <a:spcAft>
                          <a:spcPts val="0"/>
                        </a:spcAft>
                      </a:pPr>
                      <a:r>
                        <a:rPr lang="en-US" sz="1800" dirty="0" smtClean="0">
                          <a:effectLst/>
                        </a:rPr>
                        <a:t>Trained </a:t>
                      </a:r>
                      <a:r>
                        <a:rPr lang="en-US" sz="1800" dirty="0">
                          <a:effectLst/>
                        </a:rPr>
                        <a:t>ward inspectors</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800" dirty="0">
                          <a:effectLst/>
                        </a:rPr>
                        <a:t>3,000</a:t>
                      </a:r>
                      <a:endParaRPr lang="en-US" sz="1800" b="1" dirty="0">
                        <a:solidFill>
                          <a:schemeClr val="tx1"/>
                        </a:solidFill>
                        <a:effectLst/>
                        <a:latin typeface="Calibri"/>
                        <a:ea typeface="Calibri"/>
                        <a:cs typeface="Times New Roman"/>
                      </a:endParaRPr>
                    </a:p>
                  </a:txBody>
                  <a:tcPr marL="68580" marR="68580" marT="0" marB="0"/>
                </a:tc>
              </a:tr>
            </a:tbl>
          </a:graphicData>
        </a:graphic>
      </p:graphicFrame>
      <p:sp>
        <p:nvSpPr>
          <p:cNvPr id="5" name="Pentagon 4"/>
          <p:cNvSpPr/>
          <p:nvPr/>
        </p:nvSpPr>
        <p:spPr>
          <a:xfrm>
            <a:off x="4457281" y="958780"/>
            <a:ext cx="457200" cy="5029200"/>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14400"/>
            <a:ext cx="4463979"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442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8757027" cy="1219200"/>
          </a:xfrm>
          <a:noFill/>
        </p:spPr>
        <p:txBody>
          <a:bodyPr>
            <a:normAutofit/>
          </a:bodyPr>
          <a:lstStyle/>
          <a:p>
            <a:pPr algn="ctr"/>
            <a:r>
              <a:rPr lang="en-US" sz="3600" dirty="0" smtClean="0">
                <a:solidFill>
                  <a:srgbClr val="C00000"/>
                </a:solidFill>
              </a:rPr>
              <a:t>E</a:t>
            </a:r>
            <a:r>
              <a:rPr lang="en-US" sz="3600" b="1" dirty="0" smtClean="0">
                <a:solidFill>
                  <a:srgbClr val="C00000"/>
                </a:solidFill>
                <a:latin typeface="+mj-lt"/>
              </a:rPr>
              <a:t>ffect of ACT subsidy in PMI pilot </a:t>
            </a:r>
            <a:r>
              <a:rPr lang="en-US" sz="3600" dirty="0" smtClean="0">
                <a:solidFill>
                  <a:srgbClr val="C00000"/>
                </a:solidFill>
              </a:rPr>
              <a:t>r</a:t>
            </a:r>
            <a:r>
              <a:rPr lang="en-US" sz="3600" b="1" dirty="0" smtClean="0">
                <a:solidFill>
                  <a:srgbClr val="C00000"/>
                </a:solidFill>
                <a:latin typeface="+mj-lt"/>
              </a:rPr>
              <a:t>egion</a:t>
            </a:r>
            <a:endParaRPr lang="en-US" sz="3600" dirty="0" smtClean="0">
              <a:solidFill>
                <a:srgbClr val="C00000"/>
              </a:solidFill>
              <a:latin typeface="+mj-lt"/>
            </a:endParaRPr>
          </a:p>
        </p:txBody>
      </p:sp>
      <p:graphicFrame>
        <p:nvGraphicFramePr>
          <p:cNvPr id="7" name="Content Placeholder 6"/>
          <p:cNvGraphicFramePr>
            <a:graphicFrameLocks noGrp="1"/>
          </p:cNvGraphicFramePr>
          <p:nvPr>
            <p:ph idx="1"/>
          </p:nvPr>
        </p:nvGraphicFramePr>
        <p:xfrm>
          <a:off x="581891" y="1377538"/>
          <a:ext cx="8003970" cy="4748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3854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12" y="2057400"/>
            <a:ext cx="8919766" cy="388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28600"/>
            <a:ext cx="8881289"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4325" y="3811675"/>
            <a:ext cx="762000" cy="1981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141685" y="3886199"/>
            <a:ext cx="762000" cy="1906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019800" y="3886199"/>
            <a:ext cx="762000" cy="1906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765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709" t="5000" r="1709" b="10000"/>
          <a:stretch>
            <a:fillRect/>
          </a:stretch>
        </p:blipFill>
        <p:spPr bwMode="auto">
          <a:xfrm>
            <a:off x="0" y="1524000"/>
            <a:ext cx="894827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0" y="0"/>
            <a:ext cx="8757027" cy="1219200"/>
          </a:xfrm>
          <a:noFill/>
        </p:spPr>
        <p:txBody>
          <a:bodyPr>
            <a:normAutofit/>
          </a:bodyPr>
          <a:lstStyle/>
          <a:p>
            <a:pPr algn="ctr"/>
            <a:r>
              <a:rPr lang="en-US" sz="3600" dirty="0" smtClean="0">
                <a:solidFill>
                  <a:srgbClr val="C00000"/>
                </a:solidFill>
              </a:rPr>
              <a:t>Spatial distribution of AMFm-ACT stocking over five surveys </a:t>
            </a:r>
            <a:endParaRPr lang="en-US" sz="3600" dirty="0" smtClean="0">
              <a:solidFill>
                <a:srgbClr val="C00000"/>
              </a:solidFill>
              <a:latin typeface="+mj-lt"/>
            </a:endParaRPr>
          </a:p>
        </p:txBody>
      </p:sp>
    </p:spTree>
    <p:extLst>
      <p:ext uri="{BB962C8B-B14F-4D97-AF65-F5344CB8AC3E}">
        <p14:creationId xmlns:p14="http://schemas.microsoft.com/office/powerpoint/2010/main" val="213386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2479</TotalTime>
  <Words>1466</Words>
  <Application>Microsoft Office PowerPoint</Application>
  <PresentationFormat>On-screen Show (4:3)</PresentationFormat>
  <Paragraphs>162</Paragraphs>
  <Slides>18</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Courier New</vt:lpstr>
      <vt:lpstr>Gill Sans MT</vt:lpstr>
      <vt:lpstr>Gill Sans Std</vt:lpstr>
      <vt:lpstr>Times New Roman</vt:lpstr>
      <vt:lpstr>Office Theme</vt:lpstr>
      <vt:lpstr>Custom Design</vt:lpstr>
      <vt:lpstr>PowerPoint Presentation</vt:lpstr>
      <vt:lpstr>PowerPoint Presentation</vt:lpstr>
      <vt:lpstr>ADDOs: concept to scale-up</vt:lpstr>
      <vt:lpstr>ADDO as part of the health system</vt:lpstr>
      <vt:lpstr>Leveraging resources to develop the ADDO program</vt:lpstr>
      <vt:lpstr>ADDO program status</vt:lpstr>
      <vt:lpstr>Effect of ACT subsidy in PMI pilot region</vt:lpstr>
      <vt:lpstr>PowerPoint Presentation</vt:lpstr>
      <vt:lpstr>Spatial distribution of AMFm-ACT stocking over five surveys </vt:lpstr>
      <vt:lpstr>Encounters receiving appropriate malaria treatment in Ruvuma region </vt:lpstr>
      <vt:lpstr>ADDO model transfer to other countries—Uganda’s Accredited Drug Shops</vt:lpstr>
      <vt:lpstr>Effect of ADS on availability of antimalarials in Uganda </vt:lpstr>
      <vt:lpstr>Percent of drug shop encounters with appropriate malaria treatment in Uganda</vt:lpstr>
      <vt:lpstr>ADDO model transfer to other countries—Liberia’s Accredited Medicine Stores</vt:lpstr>
      <vt:lpstr>Access to rapid diagnostic tests in ADDOs</vt:lpstr>
      <vt:lpstr>Challenges to RDTs</vt:lpstr>
      <vt:lpstr>What works?</vt:lpstr>
      <vt:lpstr>Asante Sana!</vt:lpstr>
    </vt:vector>
  </TitlesOfParts>
  <Company>MSH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athomson</dc:creator>
  <cp:lastModifiedBy>Martha Embrey</cp:lastModifiedBy>
  <cp:revision>137</cp:revision>
  <dcterms:created xsi:type="dcterms:W3CDTF">2011-09-08T16:26:48Z</dcterms:created>
  <dcterms:modified xsi:type="dcterms:W3CDTF">2018-11-16T18:51:54Z</dcterms:modified>
</cp:coreProperties>
</file>